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3" r:id="rId5"/>
    <p:sldId id="264" r:id="rId6"/>
    <p:sldId id="258" r:id="rId7"/>
    <p:sldId id="266" r:id="rId8"/>
    <p:sldId id="267" r:id="rId9"/>
    <p:sldId id="268" r:id="rId10"/>
    <p:sldId id="271" r:id="rId11"/>
    <p:sldId id="280" r:id="rId12"/>
    <p:sldId id="281" r:id="rId13"/>
    <p:sldId id="282" r:id="rId14"/>
    <p:sldId id="283" r:id="rId15"/>
    <p:sldId id="284" r:id="rId16"/>
    <p:sldId id="277" r:id="rId17"/>
    <p:sldId id="278" r:id="rId18"/>
    <p:sldId id="286" r:id="rId19"/>
    <p:sldId id="279" r:id="rId20"/>
    <p:sldId id="291" r:id="rId21"/>
    <p:sldId id="292" r:id="rId22"/>
    <p:sldId id="293" r:id="rId23"/>
    <p:sldId id="294" r:id="rId24"/>
    <p:sldId id="295" r:id="rId25"/>
    <p:sldId id="300" r:id="rId26"/>
    <p:sldId id="297" r:id="rId27"/>
    <p:sldId id="301" r:id="rId28"/>
    <p:sldId id="298" r:id="rId29"/>
    <p:sldId id="296" r:id="rId30"/>
    <p:sldId id="299" r:id="rId31"/>
    <p:sldId id="269" r:id="rId32"/>
    <p:sldId id="270" r:id="rId33"/>
    <p:sldId id="260" r:id="rId34"/>
    <p:sldId id="261" r:id="rId35"/>
    <p:sldId id="287" r:id="rId36"/>
    <p:sldId id="276" r:id="rId37"/>
    <p:sldId id="288" r:id="rId38"/>
    <p:sldId id="29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AD6458C-99F6-44FA-AB6D-F4AE1FE40F83}" type="datetimeFigureOut">
              <a:rPr lang="en-GB" smtClean="0"/>
              <a:t>02/03/2015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49D6B3-BC94-4FC4-86AC-DE2E35359192}" type="slidenum">
              <a:rPr lang="en-GB" smtClean="0"/>
              <a:t>‹#›</a:t>
            </a:fld>
            <a:endParaRPr lang="en-GB"/>
          </a:p>
        </p:txBody>
      </p:sp>
    </p:spTree>
    <p:extLst>
      <p:ext uri="{BB962C8B-B14F-4D97-AF65-F5344CB8AC3E}">
        <p14:creationId xmlns:p14="http://schemas.microsoft.com/office/powerpoint/2010/main" val="1905059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D6458C-99F6-44FA-AB6D-F4AE1FE40F83}" type="datetimeFigureOut">
              <a:rPr lang="en-GB" smtClean="0"/>
              <a:t>02/03/2015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49D6B3-BC94-4FC4-86AC-DE2E35359192}" type="slidenum">
              <a:rPr lang="en-GB" smtClean="0"/>
              <a:t>‹#›</a:t>
            </a:fld>
            <a:endParaRPr lang="en-GB"/>
          </a:p>
        </p:txBody>
      </p:sp>
    </p:spTree>
    <p:extLst>
      <p:ext uri="{BB962C8B-B14F-4D97-AF65-F5344CB8AC3E}">
        <p14:creationId xmlns:p14="http://schemas.microsoft.com/office/powerpoint/2010/main" val="341440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D6458C-99F6-44FA-AB6D-F4AE1FE40F83}" type="datetimeFigureOut">
              <a:rPr lang="en-GB" smtClean="0"/>
              <a:t>02/03/2015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49D6B3-BC94-4FC4-86AC-DE2E35359192}" type="slidenum">
              <a:rPr lang="en-GB" smtClean="0"/>
              <a:t>‹#›</a:t>
            </a:fld>
            <a:endParaRPr lang="en-GB"/>
          </a:p>
        </p:txBody>
      </p:sp>
    </p:spTree>
    <p:extLst>
      <p:ext uri="{BB962C8B-B14F-4D97-AF65-F5344CB8AC3E}">
        <p14:creationId xmlns:p14="http://schemas.microsoft.com/office/powerpoint/2010/main" val="320470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D6458C-99F6-44FA-AB6D-F4AE1FE40F83}" type="datetimeFigureOut">
              <a:rPr lang="en-GB" smtClean="0"/>
              <a:t>02/03/2015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49D6B3-BC94-4FC4-86AC-DE2E35359192}" type="slidenum">
              <a:rPr lang="en-GB" smtClean="0"/>
              <a:t>‹#›</a:t>
            </a:fld>
            <a:endParaRPr lang="en-GB"/>
          </a:p>
        </p:txBody>
      </p:sp>
    </p:spTree>
    <p:extLst>
      <p:ext uri="{BB962C8B-B14F-4D97-AF65-F5344CB8AC3E}">
        <p14:creationId xmlns:p14="http://schemas.microsoft.com/office/powerpoint/2010/main" val="707311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D6458C-99F6-44FA-AB6D-F4AE1FE40F83}" type="datetimeFigureOut">
              <a:rPr lang="en-GB" smtClean="0"/>
              <a:t>02/03/2015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49D6B3-BC94-4FC4-86AC-DE2E35359192}" type="slidenum">
              <a:rPr lang="en-GB" smtClean="0"/>
              <a:t>‹#›</a:t>
            </a:fld>
            <a:endParaRPr lang="en-GB"/>
          </a:p>
        </p:txBody>
      </p:sp>
    </p:spTree>
    <p:extLst>
      <p:ext uri="{BB962C8B-B14F-4D97-AF65-F5344CB8AC3E}">
        <p14:creationId xmlns:p14="http://schemas.microsoft.com/office/powerpoint/2010/main" val="2634169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AD6458C-99F6-44FA-AB6D-F4AE1FE40F83}" type="datetimeFigureOut">
              <a:rPr lang="en-GB" smtClean="0"/>
              <a:t>02/03/2015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49D6B3-BC94-4FC4-86AC-DE2E35359192}" type="slidenum">
              <a:rPr lang="en-GB" smtClean="0"/>
              <a:t>‹#›</a:t>
            </a:fld>
            <a:endParaRPr lang="en-GB"/>
          </a:p>
        </p:txBody>
      </p:sp>
    </p:spTree>
    <p:extLst>
      <p:ext uri="{BB962C8B-B14F-4D97-AF65-F5344CB8AC3E}">
        <p14:creationId xmlns:p14="http://schemas.microsoft.com/office/powerpoint/2010/main" val="3472562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AD6458C-99F6-44FA-AB6D-F4AE1FE40F83}" type="datetimeFigureOut">
              <a:rPr lang="en-GB" smtClean="0"/>
              <a:t>02/03/2015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49D6B3-BC94-4FC4-86AC-DE2E35359192}" type="slidenum">
              <a:rPr lang="en-GB" smtClean="0"/>
              <a:t>‹#›</a:t>
            </a:fld>
            <a:endParaRPr lang="en-GB"/>
          </a:p>
        </p:txBody>
      </p:sp>
    </p:spTree>
    <p:extLst>
      <p:ext uri="{BB962C8B-B14F-4D97-AF65-F5344CB8AC3E}">
        <p14:creationId xmlns:p14="http://schemas.microsoft.com/office/powerpoint/2010/main" val="1467009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AD6458C-99F6-44FA-AB6D-F4AE1FE40F83}" type="datetimeFigureOut">
              <a:rPr lang="en-GB" smtClean="0"/>
              <a:t>02/03/2015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49D6B3-BC94-4FC4-86AC-DE2E35359192}" type="slidenum">
              <a:rPr lang="en-GB" smtClean="0"/>
              <a:t>‹#›</a:t>
            </a:fld>
            <a:endParaRPr lang="en-GB"/>
          </a:p>
        </p:txBody>
      </p:sp>
    </p:spTree>
    <p:extLst>
      <p:ext uri="{BB962C8B-B14F-4D97-AF65-F5344CB8AC3E}">
        <p14:creationId xmlns:p14="http://schemas.microsoft.com/office/powerpoint/2010/main" val="236771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6458C-99F6-44FA-AB6D-F4AE1FE40F83}" type="datetimeFigureOut">
              <a:rPr lang="en-GB" smtClean="0"/>
              <a:t>02/03/2015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49D6B3-BC94-4FC4-86AC-DE2E35359192}" type="slidenum">
              <a:rPr lang="en-GB" smtClean="0"/>
              <a:t>‹#›</a:t>
            </a:fld>
            <a:endParaRPr lang="en-GB"/>
          </a:p>
        </p:txBody>
      </p:sp>
    </p:spTree>
    <p:extLst>
      <p:ext uri="{BB962C8B-B14F-4D97-AF65-F5344CB8AC3E}">
        <p14:creationId xmlns:p14="http://schemas.microsoft.com/office/powerpoint/2010/main" val="490468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D6458C-99F6-44FA-AB6D-F4AE1FE40F83}" type="datetimeFigureOut">
              <a:rPr lang="en-GB" smtClean="0"/>
              <a:t>02/03/2015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49D6B3-BC94-4FC4-86AC-DE2E35359192}" type="slidenum">
              <a:rPr lang="en-GB" smtClean="0"/>
              <a:t>‹#›</a:t>
            </a:fld>
            <a:endParaRPr lang="en-GB"/>
          </a:p>
        </p:txBody>
      </p:sp>
    </p:spTree>
    <p:extLst>
      <p:ext uri="{BB962C8B-B14F-4D97-AF65-F5344CB8AC3E}">
        <p14:creationId xmlns:p14="http://schemas.microsoft.com/office/powerpoint/2010/main" val="2683319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D6458C-99F6-44FA-AB6D-F4AE1FE40F83}" type="datetimeFigureOut">
              <a:rPr lang="en-GB" smtClean="0"/>
              <a:t>02/03/2015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49D6B3-BC94-4FC4-86AC-DE2E35359192}" type="slidenum">
              <a:rPr lang="en-GB" smtClean="0"/>
              <a:t>‹#›</a:t>
            </a:fld>
            <a:endParaRPr lang="en-GB"/>
          </a:p>
        </p:txBody>
      </p:sp>
    </p:spTree>
    <p:extLst>
      <p:ext uri="{BB962C8B-B14F-4D97-AF65-F5344CB8AC3E}">
        <p14:creationId xmlns:p14="http://schemas.microsoft.com/office/powerpoint/2010/main" val="3738031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alpha val="2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D6458C-99F6-44FA-AB6D-F4AE1FE40F83}" type="datetimeFigureOut">
              <a:rPr lang="en-GB" smtClean="0"/>
              <a:t>02/03/2015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9D6B3-BC94-4FC4-86AC-DE2E35359192}" type="slidenum">
              <a:rPr lang="en-GB" smtClean="0"/>
              <a:t>‹#›</a:t>
            </a:fld>
            <a:endParaRPr lang="en-GB"/>
          </a:p>
        </p:txBody>
      </p:sp>
    </p:spTree>
    <p:extLst>
      <p:ext uri="{BB962C8B-B14F-4D97-AF65-F5344CB8AC3E}">
        <p14:creationId xmlns:p14="http://schemas.microsoft.com/office/powerpoint/2010/main" val="2730724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ginadavies.co.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homeopathyplus.com.au/wp-content/uploads/2013/08/Holding-Hands.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hampioncentre.org.nz/what-we-do/our-service"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Family Project</a:t>
            </a:r>
            <a:endParaRPr lang="en-GB" dirty="0"/>
          </a:p>
        </p:txBody>
      </p:sp>
      <p:sp>
        <p:nvSpPr>
          <p:cNvPr id="3" name="Subtitle 2"/>
          <p:cNvSpPr>
            <a:spLocks noGrp="1"/>
          </p:cNvSpPr>
          <p:nvPr>
            <p:ph type="subTitle" idx="1"/>
          </p:nvPr>
        </p:nvSpPr>
        <p:spPr>
          <a:xfrm>
            <a:off x="1403648" y="3501008"/>
            <a:ext cx="6400800" cy="1752600"/>
          </a:xfrm>
        </p:spPr>
        <p:txBody>
          <a:bodyPr/>
          <a:lstStyle/>
          <a:p>
            <a:r>
              <a:rPr lang="en-GB" dirty="0" smtClean="0"/>
              <a:t>Early Intervention </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509120"/>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071" y="332656"/>
            <a:ext cx="1247417"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540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Gathering Key team members…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Head of Early Years</a:t>
            </a:r>
          </a:p>
          <a:p>
            <a:r>
              <a:rPr lang="en-GB" dirty="0" smtClean="0"/>
              <a:t>OT</a:t>
            </a:r>
          </a:p>
          <a:p>
            <a:r>
              <a:rPr lang="en-GB" dirty="0" smtClean="0"/>
              <a:t>SLT</a:t>
            </a:r>
          </a:p>
          <a:p>
            <a:r>
              <a:rPr lang="en-GB" dirty="0" err="1" smtClean="0"/>
              <a:t>Theraplay</a:t>
            </a:r>
            <a:endParaRPr lang="en-GB" dirty="0" smtClean="0"/>
          </a:p>
          <a:p>
            <a:r>
              <a:rPr lang="en-GB" dirty="0" smtClean="0"/>
              <a:t>Musical play</a:t>
            </a:r>
          </a:p>
          <a:p>
            <a:endParaRPr lang="en-GB" dirty="0"/>
          </a:p>
          <a:p>
            <a:r>
              <a:rPr lang="en-GB" dirty="0" smtClean="0"/>
              <a:t>Selecting pupils and families to be involved.</a:t>
            </a:r>
          </a:p>
          <a:p>
            <a:endParaRPr lang="en-GB" dirty="0"/>
          </a:p>
          <a:p>
            <a:r>
              <a:rPr lang="en-GB" dirty="0" smtClean="0"/>
              <a:t>Logistics…</a:t>
            </a:r>
          </a:p>
          <a:p>
            <a:endParaRPr lang="en-GB" dirty="0"/>
          </a:p>
          <a:p>
            <a:pPr marL="0" indent="0">
              <a:buNone/>
            </a:pPr>
            <a:endParaRPr lang="en-GB" dirty="0"/>
          </a:p>
        </p:txBody>
      </p:sp>
    </p:spTree>
    <p:extLst>
      <p:ext uri="{BB962C8B-B14F-4D97-AF65-F5344CB8AC3E}">
        <p14:creationId xmlns:p14="http://schemas.microsoft.com/office/powerpoint/2010/main" val="1036630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accent1">
                    <a:lumMod val="60000"/>
                    <a:lumOff val="40000"/>
                  </a:schemeClr>
                </a:solidFill>
                <a:latin typeface="Comic Sans MS" pitchFamily="66" charset="0"/>
              </a:rPr>
              <a:t>What happened before the project started?</a:t>
            </a:r>
            <a:endParaRPr lang="en-GB" dirty="0"/>
          </a:p>
        </p:txBody>
      </p:sp>
      <p:sp>
        <p:nvSpPr>
          <p:cNvPr id="3" name="Content Placeholder 2"/>
          <p:cNvSpPr>
            <a:spLocks noGrp="1"/>
          </p:cNvSpPr>
          <p:nvPr>
            <p:ph idx="1"/>
          </p:nvPr>
        </p:nvSpPr>
        <p:spPr/>
        <p:txBody>
          <a:bodyPr>
            <a:normAutofit fontScale="70000" lnSpcReduction="20000"/>
          </a:bodyPr>
          <a:lstStyle/>
          <a:p>
            <a:r>
              <a:rPr lang="en-GB" dirty="0">
                <a:latin typeface="Comic Sans MS" pitchFamily="66" charset="0"/>
              </a:rPr>
              <a:t>Parents contacted directly to discuss our plans, what we hoped to achieve and why we wanted to do it. We chose specific pupils that we had identified with class teachers as having a more significant need.</a:t>
            </a:r>
          </a:p>
          <a:p>
            <a:pPr marL="18288" indent="0">
              <a:buNone/>
            </a:pPr>
            <a:endParaRPr lang="en-GB" dirty="0">
              <a:latin typeface="Comic Sans MS" pitchFamily="66" charset="0"/>
            </a:endParaRPr>
          </a:p>
          <a:p>
            <a:r>
              <a:rPr lang="en-GB" dirty="0">
                <a:latin typeface="Comic Sans MS" pitchFamily="66" charset="0"/>
              </a:rPr>
              <a:t>We needed to ascertain how many families wanted to be involved and those who would be able to commit the time to do so.</a:t>
            </a:r>
          </a:p>
          <a:p>
            <a:pPr marL="18288" indent="0">
              <a:buNone/>
            </a:pPr>
            <a:endParaRPr lang="en-GB" dirty="0">
              <a:latin typeface="Comic Sans MS" pitchFamily="66" charset="0"/>
            </a:endParaRPr>
          </a:p>
          <a:p>
            <a:r>
              <a:rPr lang="en-GB" dirty="0">
                <a:latin typeface="Comic Sans MS" pitchFamily="66" charset="0"/>
              </a:rPr>
              <a:t>All professionals met to discuss room allocations, timetabling issues and to agree on objectives for the 9 weeks.</a:t>
            </a:r>
          </a:p>
          <a:p>
            <a:pPr marL="18288" indent="0">
              <a:buNone/>
            </a:pPr>
            <a:endParaRPr lang="en-GB" dirty="0">
              <a:latin typeface="Comic Sans MS" pitchFamily="66" charset="0"/>
            </a:endParaRPr>
          </a:p>
          <a:p>
            <a:r>
              <a:rPr lang="en-GB" dirty="0">
                <a:latin typeface="Comic Sans MS" pitchFamily="66" charset="0"/>
              </a:rPr>
              <a:t>Baseline assessment tools were shared between the team of professionals</a:t>
            </a:r>
            <a:r>
              <a:rPr lang="en-GB" dirty="0"/>
              <a:t>.</a:t>
            </a:r>
          </a:p>
          <a:p>
            <a:endParaRPr lang="en-GB" dirty="0"/>
          </a:p>
        </p:txBody>
      </p:sp>
    </p:spTree>
    <p:extLst>
      <p:ext uri="{BB962C8B-B14F-4D97-AF65-F5344CB8AC3E}">
        <p14:creationId xmlns:p14="http://schemas.microsoft.com/office/powerpoint/2010/main" val="2065514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accent1">
                    <a:lumMod val="60000"/>
                    <a:lumOff val="40000"/>
                  </a:schemeClr>
                </a:solidFill>
                <a:latin typeface="Comic Sans MS" pitchFamily="66" charset="0"/>
              </a:rPr>
              <a:t>What happened during the project?</a:t>
            </a:r>
            <a:endParaRPr lang="en-GB" dirty="0"/>
          </a:p>
        </p:txBody>
      </p:sp>
      <p:sp>
        <p:nvSpPr>
          <p:cNvPr id="3" name="Content Placeholder 2"/>
          <p:cNvSpPr>
            <a:spLocks noGrp="1"/>
          </p:cNvSpPr>
          <p:nvPr>
            <p:ph idx="1"/>
          </p:nvPr>
        </p:nvSpPr>
        <p:spPr/>
        <p:txBody>
          <a:bodyPr>
            <a:normAutofit fontScale="47500" lnSpcReduction="20000"/>
          </a:bodyPr>
          <a:lstStyle/>
          <a:p>
            <a:r>
              <a:rPr lang="en-GB" dirty="0">
                <a:latin typeface="Comic Sans MS" pitchFamily="66" charset="0"/>
              </a:rPr>
              <a:t>Parents met as a group before the first session ran with professionals to discuss the running of the morning.</a:t>
            </a:r>
          </a:p>
          <a:p>
            <a:pPr marL="18288" indent="0">
              <a:buNone/>
            </a:pPr>
            <a:endParaRPr lang="en-GB" dirty="0">
              <a:latin typeface="Comic Sans MS" pitchFamily="66" charset="0"/>
            </a:endParaRPr>
          </a:p>
          <a:p>
            <a:r>
              <a:rPr lang="en-GB" dirty="0">
                <a:latin typeface="Comic Sans MS" pitchFamily="66" charset="0"/>
              </a:rPr>
              <a:t>The professionals were given a timetable based on prior discussions and parents were given visual schedules for their children. This included any breaks that they had.</a:t>
            </a:r>
          </a:p>
          <a:p>
            <a:endParaRPr lang="en-GB" dirty="0">
              <a:latin typeface="Comic Sans MS" pitchFamily="66" charset="0"/>
            </a:endParaRPr>
          </a:p>
          <a:p>
            <a:r>
              <a:rPr lang="en-GB" dirty="0">
                <a:latin typeface="Comic Sans MS" pitchFamily="66" charset="0"/>
              </a:rPr>
              <a:t>The pupils had 5 sessions: Occupational Therapy, </a:t>
            </a:r>
            <a:r>
              <a:rPr lang="en-GB" dirty="0" err="1">
                <a:latin typeface="Comic Sans MS" pitchFamily="66" charset="0"/>
              </a:rPr>
              <a:t>Theraplay</a:t>
            </a:r>
            <a:r>
              <a:rPr lang="en-GB" dirty="0">
                <a:latin typeface="Comic Sans MS" pitchFamily="66" charset="0"/>
              </a:rPr>
              <a:t>, Speech and Language, Musical Play and Attention Autism, plus one break (not in this order). Each session lasted for 20minutes. </a:t>
            </a:r>
          </a:p>
          <a:p>
            <a:pPr marL="18288" indent="0">
              <a:buNone/>
            </a:pPr>
            <a:endParaRPr lang="en-GB" dirty="0">
              <a:latin typeface="Comic Sans MS" pitchFamily="66" charset="0"/>
            </a:endParaRPr>
          </a:p>
          <a:p>
            <a:r>
              <a:rPr lang="en-GB" dirty="0">
                <a:latin typeface="Comic Sans MS" pitchFamily="66" charset="0"/>
              </a:rPr>
              <a:t>Parents collected their children from their classes and rotated around the sessions for the full morning. They then returned their child to class at lunch time.</a:t>
            </a:r>
          </a:p>
          <a:p>
            <a:pPr marL="18288" indent="0">
              <a:buNone/>
            </a:pPr>
            <a:r>
              <a:rPr lang="en-GB" dirty="0">
                <a:latin typeface="Comic Sans MS" pitchFamily="66" charset="0"/>
              </a:rPr>
              <a:t> </a:t>
            </a:r>
          </a:p>
          <a:p>
            <a:r>
              <a:rPr lang="en-GB" dirty="0">
                <a:latin typeface="Comic Sans MS" pitchFamily="66" charset="0"/>
              </a:rPr>
              <a:t>Parents met for a de-brief meeting in the staff room.</a:t>
            </a:r>
          </a:p>
          <a:p>
            <a:pPr marL="18288" indent="0">
              <a:buNone/>
            </a:pPr>
            <a:endParaRPr lang="en-GB" dirty="0">
              <a:latin typeface="Comic Sans MS" pitchFamily="66" charset="0"/>
            </a:endParaRPr>
          </a:p>
          <a:p>
            <a:r>
              <a:rPr lang="en-GB" dirty="0">
                <a:latin typeface="Comic Sans MS" pitchFamily="66" charset="0"/>
              </a:rPr>
              <a:t>All professionals then met after lunch time to share significant progress and areas for development in the next session, in addition to other timetable changes that needed to happen.</a:t>
            </a:r>
          </a:p>
          <a:p>
            <a:endParaRPr lang="en-GB" dirty="0"/>
          </a:p>
        </p:txBody>
      </p:sp>
    </p:spTree>
    <p:extLst>
      <p:ext uri="{BB962C8B-B14F-4D97-AF65-F5344CB8AC3E}">
        <p14:creationId xmlns:p14="http://schemas.microsoft.com/office/powerpoint/2010/main" val="1601549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1221" y="1600200"/>
            <a:ext cx="606155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763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60000"/>
                    <a:lumOff val="40000"/>
                  </a:schemeClr>
                </a:solidFill>
                <a:latin typeface="Comic Sans MS" pitchFamily="66" charset="0"/>
              </a:rPr>
              <a:t>Attention Autism</a:t>
            </a:r>
            <a:endParaRPr lang="en-GB" dirty="0"/>
          </a:p>
        </p:txBody>
      </p:sp>
      <p:sp>
        <p:nvSpPr>
          <p:cNvPr id="3" name="Content Placeholder 2"/>
          <p:cNvSpPr>
            <a:spLocks noGrp="1"/>
          </p:cNvSpPr>
          <p:nvPr>
            <p:ph idx="1"/>
          </p:nvPr>
        </p:nvSpPr>
        <p:spPr/>
        <p:txBody>
          <a:bodyPr>
            <a:normAutofit fontScale="70000" lnSpcReduction="20000"/>
          </a:bodyPr>
          <a:lstStyle/>
          <a:p>
            <a:r>
              <a:rPr lang="en-GB" dirty="0">
                <a:latin typeface="Comic Sans MS" pitchFamily="66" charset="0"/>
              </a:rPr>
              <a:t>Attention Autism a programme developed by Speech and Language Therapist Gina Davies. More information can be found at </a:t>
            </a:r>
            <a:r>
              <a:rPr lang="en-GB" dirty="0">
                <a:latin typeface="Comic Sans MS" pitchFamily="66" charset="0"/>
                <a:hlinkClick r:id="rId2"/>
              </a:rPr>
              <a:t>www.ginadavies.co.uk</a:t>
            </a:r>
            <a:r>
              <a:rPr lang="en-GB" dirty="0">
                <a:latin typeface="Comic Sans MS" pitchFamily="66" charset="0"/>
              </a:rPr>
              <a:t> </a:t>
            </a:r>
          </a:p>
          <a:p>
            <a:pPr marL="18288" indent="0">
              <a:buNone/>
            </a:pPr>
            <a:endParaRPr lang="en-GB" dirty="0">
              <a:latin typeface="Comic Sans MS" pitchFamily="66" charset="0"/>
            </a:endParaRPr>
          </a:p>
          <a:p>
            <a:r>
              <a:rPr lang="en-US" dirty="0">
                <a:latin typeface="Comic Sans MS" pitchFamily="66" charset="0"/>
              </a:rPr>
              <a:t>Gina is a qualified Speech and Language Therapist who turned her passion for communication development into practical and joyful intervention strategies for parents and professionals dealing with autism.</a:t>
            </a:r>
          </a:p>
          <a:p>
            <a:pPr marL="18288" indent="0">
              <a:buNone/>
            </a:pPr>
            <a:endParaRPr lang="en-US" dirty="0">
              <a:latin typeface="Comic Sans MS" pitchFamily="66" charset="0"/>
            </a:endParaRPr>
          </a:p>
          <a:p>
            <a:r>
              <a:rPr lang="en-US" dirty="0">
                <a:latin typeface="Comic Sans MS" pitchFamily="66" charset="0"/>
              </a:rPr>
              <a:t>Attention Autism builds on the child’s engagement through 4 phases which get built up over time: brief engagement with sensory toys, attention builder, turn taker (including with other pupils), individual learning task.</a:t>
            </a:r>
            <a:endParaRPr lang="en-GB" dirty="0">
              <a:latin typeface="Comic Sans MS" pitchFamily="66" charset="0"/>
            </a:endParaRPr>
          </a:p>
          <a:p>
            <a:endParaRPr lang="en-GB" dirty="0"/>
          </a:p>
        </p:txBody>
      </p:sp>
    </p:spTree>
    <p:extLst>
      <p:ext uri="{BB962C8B-B14F-4D97-AF65-F5344CB8AC3E}">
        <p14:creationId xmlns:p14="http://schemas.microsoft.com/office/powerpoint/2010/main" val="3086178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60000"/>
                    <a:lumOff val="40000"/>
                  </a:schemeClr>
                </a:solidFill>
                <a:latin typeface="Comic Sans MS" pitchFamily="66" charset="0"/>
              </a:rPr>
              <a:t>Attention Autism</a:t>
            </a:r>
            <a:endParaRPr lang="en-GB" dirty="0"/>
          </a:p>
        </p:txBody>
      </p:sp>
      <p:pic>
        <p:nvPicPr>
          <p:cNvPr id="4" name="Picture 2" descr="T:\Curriculum areas\Early Years &amp; Early Intervention\family project cycle 1 2014\Family Intervention Project photos\Amanda\Photos\12-11-14\IMG_002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818241"/>
            <a:ext cx="4128084" cy="309606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00808"/>
            <a:ext cx="3816424" cy="2862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494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Occupational Therapist.</a:t>
            </a:r>
            <a:endParaRPr lang="en-GB" dirty="0"/>
          </a:p>
        </p:txBody>
      </p:sp>
      <p:sp>
        <p:nvSpPr>
          <p:cNvPr id="3" name="Content Placeholder 2"/>
          <p:cNvSpPr>
            <a:spLocks noGrp="1"/>
          </p:cNvSpPr>
          <p:nvPr>
            <p:ph idx="1"/>
          </p:nvPr>
        </p:nvSpPr>
        <p:spPr/>
        <p:txBody>
          <a:bodyPr>
            <a:normAutofit fontScale="92500" lnSpcReduction="20000"/>
          </a:bodyPr>
          <a:lstStyle/>
          <a:p>
            <a:r>
              <a:rPr lang="en-US" b="1" cap="all" dirty="0">
                <a:ln/>
                <a:solidFill>
                  <a:schemeClr val="accent3">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Sensory Processing and Integration</a:t>
            </a:r>
          </a:p>
          <a:p>
            <a:r>
              <a:rPr lang="en-GB" dirty="0"/>
              <a:t>Sensory </a:t>
            </a:r>
            <a:r>
              <a:rPr lang="en-GB" dirty="0" smtClean="0"/>
              <a:t>Assessments</a:t>
            </a:r>
          </a:p>
          <a:p>
            <a:pPr marL="0" indent="0" algn="ctr">
              <a:buNone/>
            </a:pPr>
            <a:r>
              <a:rPr lang="en-GB" sz="3000" dirty="0">
                <a:solidFill>
                  <a:schemeClr val="tx2">
                    <a:lumMod val="60000"/>
                    <a:lumOff val="40000"/>
                  </a:schemeClr>
                </a:solidFill>
              </a:rPr>
              <a:t>Harcourt Sensory Profile (3-10)</a:t>
            </a:r>
          </a:p>
          <a:p>
            <a:pPr algn="ctr"/>
            <a:r>
              <a:rPr lang="en-GB" sz="3000" dirty="0"/>
              <a:t>Formalised Assessment</a:t>
            </a:r>
          </a:p>
          <a:p>
            <a:pPr algn="ctr"/>
            <a:r>
              <a:rPr lang="en-GB" sz="3000" dirty="0"/>
              <a:t>Gives good information on too much too little sensation received,  (hearing, touch, balance, body awareness vision)</a:t>
            </a:r>
          </a:p>
          <a:p>
            <a:pPr marL="0" indent="0" algn="ctr">
              <a:buNone/>
            </a:pPr>
            <a:r>
              <a:rPr lang="en-GB" sz="3000" dirty="0">
                <a:solidFill>
                  <a:schemeClr val="tx2">
                    <a:lumMod val="60000"/>
                    <a:lumOff val="40000"/>
                  </a:schemeClr>
                </a:solidFill>
              </a:rPr>
              <a:t>Observation</a:t>
            </a:r>
          </a:p>
          <a:p>
            <a:pPr marL="0" indent="0" algn="ctr">
              <a:buNone/>
            </a:pPr>
            <a:r>
              <a:rPr lang="en-GB" sz="3000" dirty="0"/>
              <a:t>Helps understand child’s arousal responses</a:t>
            </a:r>
          </a:p>
          <a:p>
            <a:pPr marL="0" indent="0" algn="ctr">
              <a:buNone/>
            </a:pPr>
            <a:r>
              <a:rPr lang="en-GB" sz="3000" dirty="0"/>
              <a:t>Social and classroom performance</a:t>
            </a:r>
          </a:p>
          <a:p>
            <a:endParaRPr lang="en-GB" dirty="0"/>
          </a:p>
        </p:txBody>
      </p:sp>
    </p:spTree>
    <p:extLst>
      <p:ext uri="{BB962C8B-B14F-4D97-AF65-F5344CB8AC3E}">
        <p14:creationId xmlns:p14="http://schemas.microsoft.com/office/powerpoint/2010/main" val="3747864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Reports</a:t>
            </a:r>
            <a:endParaRPr lang="en-GB" dirty="0"/>
          </a:p>
        </p:txBody>
      </p:sp>
      <p:sp>
        <p:nvSpPr>
          <p:cNvPr id="3" name="Content Placeholder 2"/>
          <p:cNvSpPr>
            <a:spLocks noGrp="1"/>
          </p:cNvSpPr>
          <p:nvPr>
            <p:ph idx="1"/>
          </p:nvPr>
        </p:nvSpPr>
        <p:spPr/>
        <p:txBody>
          <a:bodyPr/>
          <a:lstStyle/>
          <a:p>
            <a:pPr marL="0" indent="0" algn="ctr">
              <a:buNone/>
            </a:pPr>
            <a:r>
              <a:rPr lang="en-GB" dirty="0"/>
              <a:t>Used to Communicate</a:t>
            </a:r>
          </a:p>
          <a:p>
            <a:pPr marL="0" indent="0">
              <a:buNone/>
            </a:pPr>
            <a:r>
              <a:rPr lang="en-GB" dirty="0"/>
              <a:t>1) Senses that trigger fear or overload</a:t>
            </a:r>
          </a:p>
          <a:p>
            <a:pPr marL="0" indent="0">
              <a:buNone/>
            </a:pPr>
            <a:r>
              <a:rPr lang="en-GB" dirty="0"/>
              <a:t>2) Senses that are needed to help focus</a:t>
            </a:r>
          </a:p>
          <a:p>
            <a:pPr marL="0" indent="0">
              <a:buNone/>
            </a:pPr>
            <a:r>
              <a:rPr lang="en-GB" dirty="0"/>
              <a:t>3) Senses that help </a:t>
            </a:r>
            <a:r>
              <a:rPr lang="en-GB" dirty="0" smtClean="0"/>
              <a:t>calm</a:t>
            </a:r>
          </a:p>
          <a:p>
            <a:pPr marL="0" indent="0">
              <a:buNone/>
            </a:pPr>
            <a:r>
              <a:rPr lang="en-GB" dirty="0" smtClean="0"/>
              <a:t>4)Good </a:t>
            </a:r>
            <a:r>
              <a:rPr lang="en-GB" dirty="0"/>
              <a:t>reward Strategies!</a:t>
            </a:r>
          </a:p>
          <a:p>
            <a:endParaRPr lang="en-GB" dirty="0"/>
          </a:p>
        </p:txBody>
      </p:sp>
      <p:pic>
        <p:nvPicPr>
          <p:cNvPr id="4" name="Picture 2" descr="Image result for chocolate 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653136"/>
            <a:ext cx="1447800"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934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10 weekly 20 minute sessions</a:t>
            </a:r>
            <a:br>
              <a:rPr lang="en-GB" dirty="0"/>
            </a:b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052736"/>
            <a:ext cx="7545781" cy="5282047"/>
          </a:xfrm>
          <a:prstGeom prst="rect">
            <a:avLst/>
          </a:prstGeom>
        </p:spPr>
      </p:pic>
      <p:sp>
        <p:nvSpPr>
          <p:cNvPr id="5" name="Rectangle 4"/>
          <p:cNvSpPr/>
          <p:nvPr/>
        </p:nvSpPr>
        <p:spPr>
          <a:xfrm>
            <a:off x="611560" y="5733256"/>
            <a:ext cx="7560840" cy="369332"/>
          </a:xfrm>
          <a:prstGeom prst="rect">
            <a:avLst/>
          </a:prstGeom>
        </p:spPr>
        <p:txBody>
          <a:bodyPr wrap="square">
            <a:spAutoFit/>
          </a:bodyPr>
          <a:lstStyle/>
          <a:p>
            <a:r>
              <a:rPr lang="en-GB" dirty="0" smtClean="0"/>
              <a:t>	It </a:t>
            </a:r>
            <a:r>
              <a:rPr lang="en-GB" dirty="0"/>
              <a:t>felt like a step into the </a:t>
            </a:r>
            <a:r>
              <a:rPr lang="en-GB" dirty="0" smtClean="0"/>
              <a:t>unknown</a:t>
            </a:r>
            <a:r>
              <a:rPr lang="en-GB" dirty="0"/>
              <a:t>!</a:t>
            </a:r>
          </a:p>
        </p:txBody>
      </p:sp>
    </p:spTree>
    <p:extLst>
      <p:ext uri="{BB962C8B-B14F-4D97-AF65-F5344CB8AC3E}">
        <p14:creationId xmlns:p14="http://schemas.microsoft.com/office/powerpoint/2010/main" val="2228509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r>
              <a:rPr lang="en-GB" dirty="0"/>
              <a:t>A unique chance to see parents with their child</a:t>
            </a:r>
          </a:p>
          <a:p>
            <a:pPr marL="0" indent="0" algn="ctr">
              <a:buNone/>
            </a:pPr>
            <a:r>
              <a:rPr lang="en-GB" dirty="0"/>
              <a:t>Time to tailor to child and parent needs</a:t>
            </a:r>
          </a:p>
          <a:p>
            <a:pPr marL="0" indent="0" algn="ctr">
              <a:buNone/>
            </a:pPr>
            <a:r>
              <a:rPr lang="en-GB" dirty="0"/>
              <a:t>A platform to build skills and sharing</a:t>
            </a:r>
          </a:p>
          <a:p>
            <a:pPr marL="0" indent="0" algn="ctr">
              <a:buNone/>
            </a:pPr>
            <a:r>
              <a:rPr lang="en-GB" dirty="0"/>
              <a:t>A safe space to advise, listen and try new ideas</a:t>
            </a:r>
          </a:p>
          <a:p>
            <a:pPr marL="0" indent="0" algn="ctr">
              <a:buNone/>
            </a:pPr>
            <a:r>
              <a:rPr lang="en-GB" dirty="0"/>
              <a:t>The benefit input of the other therapists</a:t>
            </a:r>
          </a:p>
          <a:p>
            <a:pPr marL="0" indent="0" algn="ctr">
              <a:buNone/>
            </a:pPr>
            <a:r>
              <a:rPr lang="en-GB" dirty="0"/>
              <a:t>An opportunity get it wrong and delight parents! They love this!!</a:t>
            </a:r>
          </a:p>
        </p:txBody>
      </p:sp>
    </p:spTree>
    <p:extLst>
      <p:ext uri="{BB962C8B-B14F-4D97-AF65-F5344CB8AC3E}">
        <p14:creationId xmlns:p14="http://schemas.microsoft.com/office/powerpoint/2010/main" val="241241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descr="S:\Musical Intervention\IMG_00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346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itchFamily="66" charset="0"/>
              </a:rPr>
              <a:t>Speech and Language</a:t>
            </a:r>
            <a:br>
              <a:rPr lang="en-GB" dirty="0" smtClean="0">
                <a:latin typeface="Comic Sans MS" pitchFamily="66" charset="0"/>
              </a:rPr>
            </a:br>
            <a:endParaRPr lang="en-GB" dirty="0"/>
          </a:p>
        </p:txBody>
      </p:sp>
      <p:sp>
        <p:nvSpPr>
          <p:cNvPr id="3" name="Content Placeholder 2"/>
          <p:cNvSpPr>
            <a:spLocks noGrp="1"/>
          </p:cNvSpPr>
          <p:nvPr>
            <p:ph idx="1"/>
          </p:nvPr>
        </p:nvSpPr>
        <p:spPr>
          <a:xfrm>
            <a:off x="457200" y="1268760"/>
            <a:ext cx="8229600" cy="4857403"/>
          </a:xfrm>
        </p:spPr>
        <p:txBody>
          <a:bodyPr/>
          <a:lstStyle/>
          <a:p>
            <a:pPr marL="0" lvl="0" indent="0">
              <a:buNone/>
            </a:pPr>
            <a:r>
              <a:rPr lang="en-GB" dirty="0">
                <a:latin typeface="Comic Sans MS" pitchFamily="66" charset="0"/>
              </a:rPr>
              <a:t>Aims for the child</a:t>
            </a:r>
            <a:endParaRPr lang="en-GB" dirty="0" smtClean="0">
              <a:latin typeface="Comic Sans MS" pitchFamily="66" charset="0"/>
            </a:endParaRPr>
          </a:p>
          <a:p>
            <a:pPr lvl="0"/>
            <a:r>
              <a:rPr lang="en-GB" dirty="0" smtClean="0">
                <a:latin typeface="Comic Sans MS" pitchFamily="66" charset="0"/>
              </a:rPr>
              <a:t>Attention</a:t>
            </a:r>
            <a:endParaRPr lang="en-GB" dirty="0">
              <a:latin typeface="Comic Sans MS" pitchFamily="66" charset="0"/>
            </a:endParaRPr>
          </a:p>
          <a:p>
            <a:pPr lvl="0"/>
            <a:r>
              <a:rPr lang="en-GB" dirty="0">
                <a:latin typeface="Comic Sans MS" pitchFamily="66" charset="0"/>
              </a:rPr>
              <a:t>Use </a:t>
            </a:r>
            <a:r>
              <a:rPr lang="en-GB" dirty="0">
                <a:solidFill>
                  <a:srgbClr val="FF0000"/>
                </a:solidFill>
                <a:latin typeface="Comic Sans MS" pitchFamily="66" charset="0"/>
              </a:rPr>
              <a:t>Core Vocabulary </a:t>
            </a:r>
            <a:r>
              <a:rPr lang="en-GB" dirty="0">
                <a:latin typeface="Comic Sans MS" pitchFamily="66" charset="0"/>
              </a:rPr>
              <a:t>to request, direct and comment;</a:t>
            </a:r>
          </a:p>
          <a:p>
            <a:pPr lvl="0"/>
            <a:r>
              <a:rPr lang="en-GB" dirty="0">
                <a:solidFill>
                  <a:srgbClr val="FF0000"/>
                </a:solidFill>
                <a:latin typeface="Comic Sans MS" pitchFamily="66" charset="0"/>
              </a:rPr>
              <a:t>Intensive Interaction</a:t>
            </a:r>
            <a:r>
              <a:rPr lang="en-GB" dirty="0">
                <a:latin typeface="Comic Sans MS" pitchFamily="66" charset="0"/>
              </a:rPr>
              <a:t>, focussing on eye-contact/turn-taking/sharing attention.</a:t>
            </a:r>
          </a:p>
          <a:p>
            <a:r>
              <a:rPr lang="en-GB" dirty="0">
                <a:latin typeface="Comic Sans MS" pitchFamily="66" charset="0"/>
              </a:rPr>
              <a:t>Transition from one session to the next</a:t>
            </a:r>
          </a:p>
          <a:p>
            <a:endParaRPr lang="en-GB" dirty="0"/>
          </a:p>
        </p:txBody>
      </p:sp>
    </p:spTree>
    <p:extLst>
      <p:ext uri="{BB962C8B-B14F-4D97-AF65-F5344CB8AC3E}">
        <p14:creationId xmlns:p14="http://schemas.microsoft.com/office/powerpoint/2010/main" val="773759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Aims for the parent</a:t>
            </a:r>
            <a:endParaRPr lang="en-GB" dirty="0"/>
          </a:p>
        </p:txBody>
      </p:sp>
      <p:sp>
        <p:nvSpPr>
          <p:cNvPr id="3" name="Content Placeholder 2"/>
          <p:cNvSpPr>
            <a:spLocks noGrp="1"/>
          </p:cNvSpPr>
          <p:nvPr>
            <p:ph idx="1"/>
          </p:nvPr>
        </p:nvSpPr>
        <p:spPr/>
        <p:txBody>
          <a:bodyPr>
            <a:normAutofit fontScale="70000" lnSpcReduction="20000"/>
          </a:bodyPr>
          <a:lstStyle/>
          <a:p>
            <a:r>
              <a:rPr lang="en-GB" dirty="0">
                <a:latin typeface="Comic Sans MS" pitchFamily="66" charset="0"/>
              </a:rPr>
              <a:t>For the parent to learn how to </a:t>
            </a:r>
            <a:r>
              <a:rPr lang="en-GB" dirty="0">
                <a:solidFill>
                  <a:srgbClr val="FF0000"/>
                </a:solidFill>
                <a:latin typeface="Comic Sans MS" pitchFamily="66" charset="0"/>
              </a:rPr>
              <a:t>create opportunities </a:t>
            </a:r>
            <a:r>
              <a:rPr lang="en-GB" dirty="0">
                <a:latin typeface="Comic Sans MS" pitchFamily="66" charset="0"/>
              </a:rPr>
              <a:t>to encourage interaction;</a:t>
            </a:r>
          </a:p>
          <a:p>
            <a:r>
              <a:rPr lang="en-GB" dirty="0">
                <a:latin typeface="Comic Sans MS" pitchFamily="66" charset="0"/>
              </a:rPr>
              <a:t>For parents to understand and use the principles of the </a:t>
            </a:r>
            <a:r>
              <a:rPr lang="en-GB" dirty="0">
                <a:solidFill>
                  <a:srgbClr val="FF0000"/>
                </a:solidFill>
                <a:latin typeface="Comic Sans MS" pitchFamily="66" charset="0"/>
              </a:rPr>
              <a:t>Intensive Interaction </a:t>
            </a:r>
            <a:r>
              <a:rPr lang="en-GB" dirty="0">
                <a:latin typeface="Comic Sans MS" pitchFamily="66" charset="0"/>
              </a:rPr>
              <a:t>approach;</a:t>
            </a:r>
          </a:p>
          <a:p>
            <a:r>
              <a:rPr lang="en-GB" dirty="0">
                <a:latin typeface="Comic Sans MS" pitchFamily="66" charset="0"/>
              </a:rPr>
              <a:t>For parents to understand the benefits of a </a:t>
            </a:r>
            <a:r>
              <a:rPr lang="en-GB" dirty="0">
                <a:solidFill>
                  <a:srgbClr val="FF0000"/>
                </a:solidFill>
                <a:latin typeface="Comic Sans MS" pitchFamily="66" charset="0"/>
              </a:rPr>
              <a:t>Total  Communication</a:t>
            </a:r>
            <a:r>
              <a:rPr lang="en-GB" dirty="0">
                <a:latin typeface="Comic Sans MS" pitchFamily="66" charset="0"/>
              </a:rPr>
              <a:t> approach (use of real objects/photos/signs and symbols) and use these in functional communicative situations;</a:t>
            </a:r>
          </a:p>
          <a:p>
            <a:r>
              <a:rPr lang="en-GB" dirty="0">
                <a:latin typeface="Comic Sans MS" pitchFamily="66" charset="0"/>
              </a:rPr>
              <a:t>For parents to understand and use </a:t>
            </a:r>
            <a:r>
              <a:rPr lang="en-GB" dirty="0">
                <a:solidFill>
                  <a:srgbClr val="FF0000"/>
                </a:solidFill>
                <a:latin typeface="Comic Sans MS" pitchFamily="66" charset="0"/>
              </a:rPr>
              <a:t>pausing</a:t>
            </a:r>
            <a:r>
              <a:rPr lang="en-GB" dirty="0">
                <a:latin typeface="Comic Sans MS" pitchFamily="66" charset="0"/>
              </a:rPr>
              <a:t> appropriately to encourage spontaneous language to request, direct and comment;</a:t>
            </a:r>
          </a:p>
          <a:p>
            <a:r>
              <a:rPr lang="en-GB" dirty="0">
                <a:latin typeface="Comic Sans MS" pitchFamily="66" charset="0"/>
              </a:rPr>
              <a:t>For parents to have an awareness of </a:t>
            </a:r>
            <a:r>
              <a:rPr lang="en-GB" dirty="0">
                <a:solidFill>
                  <a:srgbClr val="FF0000"/>
                </a:solidFill>
                <a:latin typeface="Comic Sans MS" pitchFamily="66" charset="0"/>
              </a:rPr>
              <a:t>core vocabulary </a:t>
            </a:r>
            <a:r>
              <a:rPr lang="en-GB" dirty="0">
                <a:latin typeface="Comic Sans MS" pitchFamily="66" charset="0"/>
              </a:rPr>
              <a:t>and use these within everyday situations;</a:t>
            </a:r>
          </a:p>
          <a:p>
            <a:endParaRPr lang="en-GB" dirty="0"/>
          </a:p>
        </p:txBody>
      </p:sp>
    </p:spTree>
    <p:extLst>
      <p:ext uri="{BB962C8B-B14F-4D97-AF65-F5344CB8AC3E}">
        <p14:creationId xmlns:p14="http://schemas.microsoft.com/office/powerpoint/2010/main" val="2482502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Therapy aims</a:t>
            </a:r>
            <a:endParaRPr lang="en-GB" dirty="0"/>
          </a:p>
        </p:txBody>
      </p:sp>
      <p:sp>
        <p:nvSpPr>
          <p:cNvPr id="3" name="Content Placeholder 2"/>
          <p:cNvSpPr>
            <a:spLocks noGrp="1"/>
          </p:cNvSpPr>
          <p:nvPr>
            <p:ph idx="1"/>
          </p:nvPr>
        </p:nvSpPr>
        <p:spPr/>
        <p:txBody>
          <a:bodyPr>
            <a:normAutofit fontScale="92500"/>
          </a:bodyPr>
          <a:lstStyle/>
          <a:p>
            <a:r>
              <a:rPr lang="en-GB" dirty="0">
                <a:latin typeface="Comic Sans MS" pitchFamily="66" charset="0"/>
              </a:rPr>
              <a:t>To assess the child’s communication needs/abilities and ensure the interaction strategies used within the session optimised their communication potential;</a:t>
            </a:r>
          </a:p>
          <a:p>
            <a:r>
              <a:rPr lang="en-GB" dirty="0">
                <a:latin typeface="Comic Sans MS" pitchFamily="66" charset="0"/>
              </a:rPr>
              <a:t>Liaise with other professionals, ensuring recommended strategies are used across the different sessions to enable the child and parent to generalise their skills within a safe and structured environment;</a:t>
            </a:r>
          </a:p>
        </p:txBody>
      </p:sp>
    </p:spTree>
    <p:extLst>
      <p:ext uri="{BB962C8B-B14F-4D97-AF65-F5344CB8AC3E}">
        <p14:creationId xmlns:p14="http://schemas.microsoft.com/office/powerpoint/2010/main" val="3087328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Intensive Interaction</a:t>
            </a:r>
          </a:p>
        </p:txBody>
      </p:sp>
      <p:sp>
        <p:nvSpPr>
          <p:cNvPr id="3" name="Content Placeholder 2"/>
          <p:cNvSpPr>
            <a:spLocks noGrp="1"/>
          </p:cNvSpPr>
          <p:nvPr>
            <p:ph idx="1"/>
          </p:nvPr>
        </p:nvSpPr>
        <p:spPr/>
        <p:txBody>
          <a:bodyPr>
            <a:normAutofit fontScale="25000" lnSpcReduction="20000"/>
          </a:bodyPr>
          <a:lstStyle/>
          <a:p>
            <a:r>
              <a:rPr lang="en-GB" sz="6400" b="1" dirty="0">
                <a:latin typeface="Comic Sans MS" pitchFamily="66" charset="0"/>
              </a:rPr>
              <a:t>Intensive interaction is an approach to teaching the pre-speech fundamentals of communication to children and adults who have severe learning difficulties and/or autism and who are still at an early stage of communication development.</a:t>
            </a:r>
          </a:p>
          <a:p>
            <a:pPr>
              <a:buFont typeface="Wingdings" pitchFamily="2" charset="2"/>
              <a:buChar char="§"/>
            </a:pPr>
            <a:r>
              <a:rPr lang="en-GB" sz="6400" dirty="0">
                <a:latin typeface="Comic Sans MS" pitchFamily="66" charset="0"/>
              </a:rPr>
              <a:t>Learning to give brief attention to another person. </a:t>
            </a:r>
          </a:p>
          <a:p>
            <a:pPr>
              <a:buFont typeface="Wingdings" pitchFamily="2" charset="2"/>
              <a:buChar char="§"/>
            </a:pPr>
            <a:r>
              <a:rPr lang="en-GB" sz="6400" dirty="0">
                <a:latin typeface="Comic Sans MS" pitchFamily="66" charset="0"/>
              </a:rPr>
              <a:t>To share attention with another person. </a:t>
            </a:r>
          </a:p>
          <a:p>
            <a:pPr>
              <a:buFont typeface="Wingdings" pitchFamily="2" charset="2"/>
              <a:buChar char="§"/>
            </a:pPr>
            <a:r>
              <a:rPr lang="en-GB" sz="6400" dirty="0">
                <a:latin typeface="Comic Sans MS" pitchFamily="66" charset="0"/>
              </a:rPr>
              <a:t>Learning to extend those attentions, learning to concentrate on another person. </a:t>
            </a:r>
          </a:p>
          <a:p>
            <a:pPr>
              <a:buFont typeface="Wingdings" pitchFamily="2" charset="2"/>
              <a:buChar char="§"/>
            </a:pPr>
            <a:r>
              <a:rPr lang="en-GB" sz="6400" dirty="0">
                <a:latin typeface="Comic Sans MS" pitchFamily="66" charset="0"/>
              </a:rPr>
              <a:t>Developing shared attention into 'activities'. </a:t>
            </a:r>
          </a:p>
          <a:p>
            <a:pPr>
              <a:buFont typeface="Wingdings" pitchFamily="2" charset="2"/>
              <a:buChar char="§"/>
            </a:pPr>
            <a:r>
              <a:rPr lang="en-GB" sz="6400" dirty="0">
                <a:latin typeface="Comic Sans MS" pitchFamily="66" charset="0"/>
              </a:rPr>
              <a:t>Taking turns in exchanges of behaviour. </a:t>
            </a:r>
          </a:p>
          <a:p>
            <a:pPr>
              <a:buFont typeface="Wingdings" pitchFamily="2" charset="2"/>
              <a:buChar char="§"/>
            </a:pPr>
            <a:r>
              <a:rPr lang="en-GB" sz="6400" dirty="0">
                <a:latin typeface="Comic Sans MS" pitchFamily="66" charset="0"/>
              </a:rPr>
              <a:t>To have fun, to play. </a:t>
            </a:r>
          </a:p>
          <a:p>
            <a:pPr>
              <a:buFont typeface="Wingdings" pitchFamily="2" charset="2"/>
              <a:buChar char="§"/>
            </a:pPr>
            <a:r>
              <a:rPr lang="en-GB" sz="6400" dirty="0">
                <a:latin typeface="Comic Sans MS" pitchFamily="66" charset="0"/>
              </a:rPr>
              <a:t>Using and understanding eye contacts. </a:t>
            </a:r>
          </a:p>
          <a:p>
            <a:pPr>
              <a:buFont typeface="Wingdings" pitchFamily="2" charset="2"/>
              <a:buChar char="§"/>
            </a:pPr>
            <a:r>
              <a:rPr lang="en-GB" sz="6400" dirty="0">
                <a:latin typeface="Comic Sans MS" pitchFamily="66" charset="0"/>
              </a:rPr>
              <a:t>Using and understanding of facial expressions. </a:t>
            </a:r>
          </a:p>
          <a:p>
            <a:pPr>
              <a:buFont typeface="Wingdings" pitchFamily="2" charset="2"/>
              <a:buChar char="§"/>
            </a:pPr>
            <a:r>
              <a:rPr lang="en-GB" sz="6400" dirty="0">
                <a:latin typeface="Comic Sans MS" pitchFamily="66" charset="0"/>
              </a:rPr>
              <a:t>Using and understanding of non-verbal communication such as gesture and body language. </a:t>
            </a:r>
          </a:p>
          <a:p>
            <a:pPr>
              <a:buFont typeface="Wingdings" pitchFamily="2" charset="2"/>
              <a:buChar char="§"/>
            </a:pPr>
            <a:r>
              <a:rPr lang="en-GB" sz="6400" dirty="0">
                <a:latin typeface="Comic Sans MS" pitchFamily="66" charset="0"/>
              </a:rPr>
              <a:t>Learning use and understanding of physical contacts. </a:t>
            </a:r>
          </a:p>
          <a:p>
            <a:pPr>
              <a:buFont typeface="Wingdings" pitchFamily="2" charset="2"/>
              <a:buChar char="§"/>
            </a:pPr>
            <a:r>
              <a:rPr lang="en-GB" sz="6400" dirty="0">
                <a:latin typeface="Comic Sans MS" pitchFamily="66" charset="0"/>
              </a:rPr>
              <a:t>Learning use and understanding of vocalisations, having your vocalisations become more varied and extensive, then gradually more precise and meaningful.</a:t>
            </a:r>
          </a:p>
          <a:p>
            <a:endParaRPr lang="en-GB" sz="2800" dirty="0"/>
          </a:p>
          <a:p>
            <a:endParaRPr lang="en-GB" dirty="0"/>
          </a:p>
        </p:txBody>
      </p:sp>
      <p:pic>
        <p:nvPicPr>
          <p:cNvPr id="4" name="Picture 3" descr="int inteaction.png"/>
          <p:cNvPicPr>
            <a:picLocks noChangeAspect="1"/>
          </p:cNvPicPr>
          <p:nvPr/>
        </p:nvPicPr>
        <p:blipFill>
          <a:blip r:embed="rId2" cstate="print"/>
          <a:stretch>
            <a:fillRect/>
          </a:stretch>
        </p:blipFill>
        <p:spPr>
          <a:xfrm>
            <a:off x="323528" y="188640"/>
            <a:ext cx="1317412" cy="1332731"/>
          </a:xfrm>
          <a:prstGeom prst="rect">
            <a:avLst/>
          </a:prstGeom>
        </p:spPr>
      </p:pic>
    </p:spTree>
    <p:extLst>
      <p:ext uri="{BB962C8B-B14F-4D97-AF65-F5344CB8AC3E}">
        <p14:creationId xmlns:p14="http://schemas.microsoft.com/office/powerpoint/2010/main" val="346709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Core words </a:t>
            </a:r>
            <a:endParaRPr lang="en-GB" dirty="0"/>
          </a:p>
        </p:txBody>
      </p:sp>
      <p:sp>
        <p:nvSpPr>
          <p:cNvPr id="3" name="Content Placeholder 2"/>
          <p:cNvSpPr>
            <a:spLocks noGrp="1"/>
          </p:cNvSpPr>
          <p:nvPr>
            <p:ph idx="1"/>
          </p:nvPr>
        </p:nvSpPr>
        <p:spPr/>
        <p:txBody>
          <a:bodyPr/>
          <a:lstStyle/>
          <a:p>
            <a:r>
              <a:rPr lang="en-GB" dirty="0">
                <a:latin typeface="Comic Sans MS" pitchFamily="66" charset="0"/>
              </a:rPr>
              <a:t>Words that can be used in lots of different situations and for lots of different reasons. </a:t>
            </a:r>
          </a:p>
          <a:p>
            <a:endParaRPr lang="en-GB" sz="2600" dirty="0">
              <a:solidFill>
                <a:srgbClr val="FF0000"/>
              </a:solidFill>
              <a:latin typeface="Comic Sans MS" pitchFamily="66" charset="0"/>
            </a:endParaRPr>
          </a:p>
          <a:p>
            <a:r>
              <a:rPr lang="en-GB" dirty="0">
                <a:latin typeface="Comic Sans MS" pitchFamily="66" charset="0"/>
              </a:rPr>
              <a:t>80% of what we say is made up of how many core words</a:t>
            </a:r>
            <a:r>
              <a:rPr lang="en-GB" dirty="0" smtClean="0">
                <a:latin typeface="Comic Sans MS" pitchFamily="66" charset="0"/>
              </a:rPr>
              <a:t>?</a:t>
            </a:r>
          </a:p>
          <a:p>
            <a:r>
              <a:rPr lang="en-GB" dirty="0">
                <a:solidFill>
                  <a:srgbClr val="376092"/>
                </a:solidFill>
                <a:latin typeface="Comic Sans MS" pitchFamily="66" charset="0"/>
              </a:rPr>
              <a:t>How many words account for 96% of what toddlers say? </a:t>
            </a:r>
            <a:r>
              <a:rPr lang="en-GB" dirty="0" smtClean="0">
                <a:solidFill>
                  <a:srgbClr val="376092"/>
                </a:solidFill>
                <a:latin typeface="Comic Sans MS" pitchFamily="66" charset="0"/>
              </a:rPr>
              <a:t>….24</a:t>
            </a:r>
            <a:endParaRPr lang="en-GB" dirty="0">
              <a:latin typeface="Comic Sans MS" pitchFamily="66" charset="0"/>
            </a:endParaRPr>
          </a:p>
          <a:p>
            <a:endParaRPr lang="en-GB" dirty="0">
              <a:latin typeface="Comic Sans MS" pitchFamily="66" charset="0"/>
            </a:endParaRPr>
          </a:p>
          <a:p>
            <a:endParaRPr lang="en-GB" dirty="0"/>
          </a:p>
        </p:txBody>
      </p:sp>
      <p:pic>
        <p:nvPicPr>
          <p:cNvPr id="4" name="Picture 2"/>
          <p:cNvPicPr>
            <a:picLocks noChangeAspect="1"/>
          </p:cNvPicPr>
          <p:nvPr/>
        </p:nvPicPr>
        <p:blipFill>
          <a:blip r:embed="rId2" cstate="print"/>
          <a:srcRect/>
          <a:stretch>
            <a:fillRect/>
          </a:stretch>
        </p:blipFill>
        <p:spPr bwMode="auto">
          <a:xfrm>
            <a:off x="1187624" y="332656"/>
            <a:ext cx="1224136" cy="1286946"/>
          </a:xfrm>
          <a:prstGeom prst="rect">
            <a:avLst/>
          </a:prstGeom>
          <a:noFill/>
          <a:ln w="9525">
            <a:noFill/>
            <a:miter lim="800000"/>
            <a:headEnd/>
            <a:tailEnd/>
          </a:ln>
        </p:spPr>
      </p:pic>
    </p:spTree>
    <p:extLst>
      <p:ext uri="{BB962C8B-B14F-4D97-AF65-F5344CB8AC3E}">
        <p14:creationId xmlns:p14="http://schemas.microsoft.com/office/powerpoint/2010/main" val="1396343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5122" name="Picture 2" descr="S:\Curriculum areas\Early Years &amp; Early Intervention\family project cycle 1 2014\Family Intervention Project photos\Baukje\Photos\12-11-14\IMG_00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056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Total Communication</a:t>
            </a:r>
            <a:endParaRPr lang="en-GB" dirty="0"/>
          </a:p>
        </p:txBody>
      </p:sp>
      <p:sp>
        <p:nvSpPr>
          <p:cNvPr id="3" name="Content Placeholder 2"/>
          <p:cNvSpPr>
            <a:spLocks noGrp="1"/>
          </p:cNvSpPr>
          <p:nvPr>
            <p:ph idx="1"/>
          </p:nvPr>
        </p:nvSpPr>
        <p:spPr/>
        <p:txBody>
          <a:bodyPr>
            <a:normAutofit fontScale="92500" lnSpcReduction="10000"/>
          </a:bodyPr>
          <a:lstStyle/>
          <a:p>
            <a:pPr>
              <a:buNone/>
            </a:pPr>
            <a:r>
              <a:rPr lang="en-GB" dirty="0">
                <a:latin typeface="Comic Sans MS" pitchFamily="66" charset="0"/>
              </a:rPr>
              <a:t>Is the ability to communicate by whatever means available to support understanding and expression</a:t>
            </a:r>
          </a:p>
          <a:p>
            <a:r>
              <a:rPr lang="en-GB" dirty="0">
                <a:latin typeface="Comic Sans MS" pitchFamily="66" charset="0"/>
              </a:rPr>
              <a:t>Speech</a:t>
            </a:r>
          </a:p>
          <a:p>
            <a:r>
              <a:rPr lang="en-GB" dirty="0">
                <a:latin typeface="Comic Sans MS" pitchFamily="66" charset="0"/>
              </a:rPr>
              <a:t>Vocalisations</a:t>
            </a:r>
          </a:p>
          <a:p>
            <a:r>
              <a:rPr lang="en-GB" dirty="0">
                <a:latin typeface="Comic Sans MS" pitchFamily="66" charset="0"/>
              </a:rPr>
              <a:t>Signs </a:t>
            </a:r>
          </a:p>
          <a:p>
            <a:r>
              <a:rPr lang="en-GB" dirty="0">
                <a:latin typeface="Comic Sans MS" pitchFamily="66" charset="0"/>
              </a:rPr>
              <a:t>Symbols</a:t>
            </a:r>
          </a:p>
          <a:p>
            <a:r>
              <a:rPr lang="en-GB" dirty="0">
                <a:latin typeface="Comic Sans MS" pitchFamily="66" charset="0"/>
              </a:rPr>
              <a:t>Photos</a:t>
            </a:r>
          </a:p>
          <a:p>
            <a:r>
              <a:rPr lang="en-GB" dirty="0">
                <a:latin typeface="Comic Sans MS" pitchFamily="66" charset="0"/>
              </a:rPr>
              <a:t>Real objects</a:t>
            </a:r>
          </a:p>
          <a:p>
            <a:endParaRPr lang="en-GB" dirty="0"/>
          </a:p>
        </p:txBody>
      </p:sp>
    </p:spTree>
    <p:extLst>
      <p:ext uri="{BB962C8B-B14F-4D97-AF65-F5344CB8AC3E}">
        <p14:creationId xmlns:p14="http://schemas.microsoft.com/office/powerpoint/2010/main" val="2043389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descr="S:\Curriculum areas\Early Years &amp; Early Intervention\family project cycle 1 2014\Family Intervention Project photos\Baukje\Photos\12-11-14\IMG_00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789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00FF"/>
                </a:solidFill>
                <a:latin typeface="Comic Sans MS" pitchFamily="66" charset="0"/>
              </a:rPr>
              <a:t>Pausing</a:t>
            </a:r>
            <a:br>
              <a:rPr lang="en-GB" dirty="0">
                <a:solidFill>
                  <a:srgbClr val="0000FF"/>
                </a:solidFill>
                <a:latin typeface="Comic Sans MS" pitchFamily="66" charset="0"/>
              </a:rPr>
            </a:br>
            <a:endParaRPr lang="en-GB" dirty="0"/>
          </a:p>
        </p:txBody>
      </p:sp>
      <p:sp>
        <p:nvSpPr>
          <p:cNvPr id="4" name="Oval 5"/>
          <p:cNvSpPr>
            <a:spLocks noGrp="1" noChangeArrowheads="1"/>
          </p:cNvSpPr>
          <p:nvPr>
            <p:ph idx="1"/>
          </p:nvPr>
        </p:nvSpPr>
        <p:spPr bwMode="auto">
          <a:xfrm>
            <a:off x="457200" y="1600201"/>
            <a:ext cx="1450504" cy="1540768"/>
          </a:xfrm>
          <a:prstGeom prst="ellipse">
            <a:avLst/>
          </a:prstGeom>
          <a:solidFill>
            <a:srgbClr val="FF0000"/>
          </a:solidFill>
          <a:ln w="9525">
            <a:solidFill>
              <a:schemeClr val="tx1"/>
            </a:solidFill>
            <a:round/>
            <a:headEnd/>
            <a:tailEnd/>
          </a:ln>
        </p:spPr>
        <p:txBody>
          <a:bodyPr wrap="none" anchor="ctr"/>
          <a:lstStyle/>
          <a:p>
            <a:pPr marL="0" indent="0">
              <a:buNone/>
            </a:pPr>
            <a:r>
              <a:rPr lang="en-GB" dirty="0" smtClean="0"/>
              <a:t>Stop</a:t>
            </a:r>
            <a:endParaRPr lang="en-GB" dirty="0"/>
          </a:p>
        </p:txBody>
      </p:sp>
      <p:sp>
        <p:nvSpPr>
          <p:cNvPr id="5" name="Oval 6"/>
          <p:cNvSpPr>
            <a:spLocks noChangeArrowheads="1"/>
          </p:cNvSpPr>
          <p:nvPr/>
        </p:nvSpPr>
        <p:spPr bwMode="auto">
          <a:xfrm>
            <a:off x="404122" y="3284984"/>
            <a:ext cx="1644650" cy="1503363"/>
          </a:xfrm>
          <a:prstGeom prst="ellipse">
            <a:avLst/>
          </a:prstGeom>
          <a:solidFill>
            <a:srgbClr val="FFC000"/>
          </a:solidFill>
          <a:ln w="9525">
            <a:solidFill>
              <a:schemeClr val="tx1"/>
            </a:solidFill>
            <a:round/>
            <a:headEnd/>
            <a:tailEnd/>
          </a:ln>
        </p:spPr>
        <p:txBody>
          <a:bodyPr wrap="none" anchor="ctr"/>
          <a:lstStyle/>
          <a:p>
            <a:pPr eaLnBrk="1" hangingPunct="1"/>
            <a:endParaRPr lang="en-US"/>
          </a:p>
        </p:txBody>
      </p:sp>
      <p:sp>
        <p:nvSpPr>
          <p:cNvPr id="6" name="Oval 7"/>
          <p:cNvSpPr>
            <a:spLocks noChangeArrowheads="1"/>
          </p:cNvSpPr>
          <p:nvPr/>
        </p:nvSpPr>
        <p:spPr bwMode="auto">
          <a:xfrm>
            <a:off x="464664" y="4842649"/>
            <a:ext cx="1547812" cy="1398588"/>
          </a:xfrm>
          <a:prstGeom prst="ellipse">
            <a:avLst/>
          </a:prstGeom>
          <a:solidFill>
            <a:srgbClr val="00FF00"/>
          </a:solidFill>
          <a:ln w="9525">
            <a:solidFill>
              <a:schemeClr val="tx1"/>
            </a:solidFill>
            <a:round/>
            <a:headEnd/>
            <a:tailEnd/>
          </a:ln>
        </p:spPr>
        <p:txBody>
          <a:bodyPr wrap="none" anchor="ctr"/>
          <a:lstStyle/>
          <a:p>
            <a:pPr eaLnBrk="1" hangingPunct="1"/>
            <a:endParaRPr lang="en-US"/>
          </a:p>
        </p:txBody>
      </p:sp>
      <p:sp>
        <p:nvSpPr>
          <p:cNvPr id="7" name="Text Box 10"/>
          <p:cNvSpPr txBox="1">
            <a:spLocks noChangeArrowheads="1"/>
          </p:cNvSpPr>
          <p:nvPr/>
        </p:nvSpPr>
        <p:spPr bwMode="auto">
          <a:xfrm>
            <a:off x="640876" y="3573016"/>
            <a:ext cx="1371600" cy="779462"/>
          </a:xfrm>
          <a:prstGeom prst="rect">
            <a:avLst/>
          </a:prstGeom>
          <a:noFill/>
          <a:ln w="9525">
            <a:noFill/>
            <a:miter lim="800000"/>
            <a:headEnd/>
            <a:tailEnd/>
          </a:ln>
        </p:spPr>
        <p:txBody>
          <a:bodyPr>
            <a:spAutoFit/>
          </a:bodyPr>
          <a:lstStyle/>
          <a:p>
            <a:pPr algn="ctr" eaLnBrk="1" hangingPunct="1">
              <a:spcBef>
                <a:spcPct val="50000"/>
              </a:spcBef>
            </a:pPr>
            <a:r>
              <a:rPr lang="en-GB" b="1" dirty="0">
                <a:latin typeface="Comic Sans MS" pitchFamily="66" charset="0"/>
              </a:rPr>
              <a:t>WATCH</a:t>
            </a:r>
          </a:p>
          <a:p>
            <a:pPr eaLnBrk="1" hangingPunct="1">
              <a:spcBef>
                <a:spcPct val="50000"/>
              </a:spcBef>
            </a:pPr>
            <a:r>
              <a:rPr lang="en-GB" b="1" dirty="0">
                <a:latin typeface="Comic Sans MS" pitchFamily="66" charset="0"/>
              </a:rPr>
              <a:t>&amp; LISTEN</a:t>
            </a:r>
          </a:p>
        </p:txBody>
      </p:sp>
      <p:sp>
        <p:nvSpPr>
          <p:cNvPr id="8" name="Text Box 11"/>
          <p:cNvSpPr txBox="1">
            <a:spLocks noChangeArrowheads="1"/>
          </p:cNvSpPr>
          <p:nvPr/>
        </p:nvSpPr>
        <p:spPr bwMode="auto">
          <a:xfrm>
            <a:off x="464664" y="5343505"/>
            <a:ext cx="1439862" cy="396875"/>
          </a:xfrm>
          <a:prstGeom prst="rect">
            <a:avLst/>
          </a:prstGeom>
          <a:noFill/>
          <a:ln w="9525">
            <a:noFill/>
            <a:miter lim="800000"/>
            <a:headEnd/>
            <a:tailEnd/>
          </a:ln>
        </p:spPr>
        <p:txBody>
          <a:bodyPr>
            <a:spAutoFit/>
          </a:bodyPr>
          <a:lstStyle/>
          <a:p>
            <a:pPr eaLnBrk="1" hangingPunct="1">
              <a:spcBef>
                <a:spcPct val="50000"/>
              </a:spcBef>
            </a:pPr>
            <a:r>
              <a:rPr lang="en-GB" sz="2000" b="1" dirty="0">
                <a:latin typeface="Comic Sans MS" pitchFamily="66" charset="0"/>
              </a:rPr>
              <a:t>RESPOND</a:t>
            </a:r>
          </a:p>
        </p:txBody>
      </p:sp>
      <p:sp>
        <p:nvSpPr>
          <p:cNvPr id="9" name="Rectangle 8"/>
          <p:cNvSpPr/>
          <p:nvPr/>
        </p:nvSpPr>
        <p:spPr>
          <a:xfrm>
            <a:off x="2771800" y="1916832"/>
            <a:ext cx="4572000" cy="784830"/>
          </a:xfrm>
          <a:prstGeom prst="rect">
            <a:avLst/>
          </a:prstGeom>
        </p:spPr>
        <p:txBody>
          <a:bodyPr>
            <a:spAutoFit/>
          </a:bodyPr>
          <a:lstStyle/>
          <a:p>
            <a:pPr>
              <a:spcBef>
                <a:spcPct val="50000"/>
              </a:spcBef>
            </a:pPr>
            <a:r>
              <a:rPr lang="en-GB" b="1" dirty="0">
                <a:latin typeface="Comic Sans MS" pitchFamily="66" charset="0"/>
              </a:rPr>
              <a:t>Stop</a:t>
            </a:r>
            <a:r>
              <a:rPr lang="en-GB" dirty="0">
                <a:latin typeface="Comic Sans MS" pitchFamily="66" charset="0"/>
              </a:rPr>
              <a:t> your own ideas or agenda</a:t>
            </a:r>
          </a:p>
          <a:p>
            <a:pPr>
              <a:spcBef>
                <a:spcPct val="50000"/>
              </a:spcBef>
            </a:pPr>
            <a:r>
              <a:rPr lang="en-GB" b="1" dirty="0">
                <a:latin typeface="Comic Sans MS" pitchFamily="66" charset="0"/>
              </a:rPr>
              <a:t>Wait</a:t>
            </a:r>
            <a:r>
              <a:rPr lang="en-GB" dirty="0">
                <a:latin typeface="Comic Sans MS" pitchFamily="66" charset="0"/>
              </a:rPr>
              <a:t> to see what happens</a:t>
            </a:r>
          </a:p>
        </p:txBody>
      </p:sp>
      <p:sp>
        <p:nvSpPr>
          <p:cNvPr id="10" name="Rectangle 9"/>
          <p:cNvSpPr/>
          <p:nvPr/>
        </p:nvSpPr>
        <p:spPr>
          <a:xfrm>
            <a:off x="2627784" y="3068960"/>
            <a:ext cx="4572000" cy="1477328"/>
          </a:xfrm>
          <a:prstGeom prst="rect">
            <a:avLst/>
          </a:prstGeom>
        </p:spPr>
        <p:txBody>
          <a:bodyPr>
            <a:spAutoFit/>
          </a:bodyPr>
          <a:lstStyle/>
          <a:p>
            <a:pPr>
              <a:spcBef>
                <a:spcPct val="50000"/>
              </a:spcBef>
            </a:pPr>
            <a:r>
              <a:rPr lang="en-GB" dirty="0">
                <a:latin typeface="Comic Sans MS" pitchFamily="66" charset="0"/>
              </a:rPr>
              <a:t>What is your child interested in?</a:t>
            </a:r>
          </a:p>
          <a:p>
            <a:pPr>
              <a:spcBef>
                <a:spcPct val="50000"/>
              </a:spcBef>
            </a:pPr>
            <a:r>
              <a:rPr lang="en-GB" dirty="0">
                <a:latin typeface="Comic Sans MS" pitchFamily="66" charset="0"/>
              </a:rPr>
              <a:t>    How is he communicating</a:t>
            </a:r>
          </a:p>
          <a:p>
            <a:pPr>
              <a:spcBef>
                <a:spcPct val="50000"/>
              </a:spcBef>
            </a:pPr>
            <a:r>
              <a:rPr lang="en-GB" dirty="0">
                <a:latin typeface="Comic Sans MS" pitchFamily="66" charset="0"/>
              </a:rPr>
              <a:t>    What sounds/words/phrases is he making?</a:t>
            </a:r>
          </a:p>
        </p:txBody>
      </p:sp>
      <p:sp>
        <p:nvSpPr>
          <p:cNvPr id="11" name="Rectangle 10"/>
          <p:cNvSpPr/>
          <p:nvPr/>
        </p:nvSpPr>
        <p:spPr>
          <a:xfrm>
            <a:off x="2483768" y="5149527"/>
            <a:ext cx="4572000" cy="784830"/>
          </a:xfrm>
          <a:prstGeom prst="rect">
            <a:avLst/>
          </a:prstGeom>
        </p:spPr>
        <p:txBody>
          <a:bodyPr>
            <a:spAutoFit/>
          </a:bodyPr>
          <a:lstStyle/>
          <a:p>
            <a:pPr>
              <a:spcBef>
                <a:spcPct val="50000"/>
              </a:spcBef>
            </a:pPr>
            <a:r>
              <a:rPr lang="en-GB" b="1" dirty="0">
                <a:latin typeface="Comic Sans MS" pitchFamily="66" charset="0"/>
              </a:rPr>
              <a:t>Copy</a:t>
            </a:r>
            <a:r>
              <a:rPr lang="en-GB" dirty="0">
                <a:latin typeface="Comic Sans MS" pitchFamily="66" charset="0"/>
              </a:rPr>
              <a:t> </a:t>
            </a:r>
          </a:p>
          <a:p>
            <a:pPr>
              <a:spcBef>
                <a:spcPct val="50000"/>
              </a:spcBef>
            </a:pPr>
            <a:r>
              <a:rPr lang="en-GB" dirty="0">
                <a:latin typeface="Comic Sans MS" pitchFamily="66" charset="0"/>
              </a:rPr>
              <a:t>    C</a:t>
            </a:r>
            <a:r>
              <a:rPr lang="en-GB" b="1" dirty="0">
                <a:latin typeface="Comic Sans MS" pitchFamily="66" charset="0"/>
              </a:rPr>
              <a:t>omment</a:t>
            </a:r>
            <a:r>
              <a:rPr lang="en-GB" dirty="0">
                <a:latin typeface="Comic Sans MS" pitchFamily="66" charset="0"/>
              </a:rPr>
              <a:t> on what the child is doing</a:t>
            </a:r>
          </a:p>
        </p:txBody>
      </p:sp>
    </p:spTree>
    <p:extLst>
      <p:ext uri="{BB962C8B-B14F-4D97-AF65-F5344CB8AC3E}">
        <p14:creationId xmlns:p14="http://schemas.microsoft.com/office/powerpoint/2010/main" val="1004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Creating opportunities</a:t>
            </a:r>
            <a:endParaRPr lang="en-GB" dirty="0"/>
          </a:p>
        </p:txBody>
      </p:sp>
      <p:sp>
        <p:nvSpPr>
          <p:cNvPr id="3" name="Content Placeholder 2"/>
          <p:cNvSpPr>
            <a:spLocks noGrp="1"/>
          </p:cNvSpPr>
          <p:nvPr>
            <p:ph idx="1"/>
          </p:nvPr>
        </p:nvSpPr>
        <p:spPr/>
        <p:txBody>
          <a:bodyPr/>
          <a:lstStyle/>
          <a:p>
            <a:r>
              <a:rPr lang="en-GB" dirty="0">
                <a:latin typeface="Comic Sans MS" pitchFamily="66" charset="0"/>
              </a:rPr>
              <a:t>Add a choice;</a:t>
            </a:r>
          </a:p>
          <a:p>
            <a:r>
              <a:rPr lang="en-GB" dirty="0">
                <a:latin typeface="Comic Sans MS" pitchFamily="66" charset="0"/>
              </a:rPr>
              <a:t>Do something new – make it funny to encourage interaction;</a:t>
            </a:r>
          </a:p>
          <a:p>
            <a:r>
              <a:rPr lang="en-GB" dirty="0">
                <a:latin typeface="Comic Sans MS" pitchFamily="66" charset="0"/>
              </a:rPr>
              <a:t>Miss something out;</a:t>
            </a:r>
          </a:p>
          <a:p>
            <a:r>
              <a:rPr lang="en-GB" dirty="0">
                <a:latin typeface="Comic Sans MS" pitchFamily="66" charset="0"/>
              </a:rPr>
              <a:t>Make a mistake;</a:t>
            </a:r>
          </a:p>
          <a:p>
            <a:endParaRPr lang="en-GB" dirty="0"/>
          </a:p>
        </p:txBody>
      </p:sp>
      <p:pic>
        <p:nvPicPr>
          <p:cNvPr id="4" name="Picture 3" descr="funny hat.png"/>
          <p:cNvPicPr>
            <a:picLocks noChangeAspect="1"/>
          </p:cNvPicPr>
          <p:nvPr/>
        </p:nvPicPr>
        <p:blipFill>
          <a:blip r:embed="rId2" cstate="print"/>
          <a:stretch>
            <a:fillRect/>
          </a:stretch>
        </p:blipFill>
        <p:spPr>
          <a:xfrm>
            <a:off x="5292080" y="3213334"/>
            <a:ext cx="2202557" cy="2750457"/>
          </a:xfrm>
          <a:prstGeom prst="rect">
            <a:avLst/>
          </a:prstGeom>
        </p:spPr>
      </p:pic>
    </p:spTree>
    <p:extLst>
      <p:ext uri="{BB962C8B-B14F-4D97-AF65-F5344CB8AC3E}">
        <p14:creationId xmlns:p14="http://schemas.microsoft.com/office/powerpoint/2010/main" val="3785548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project.</a:t>
            </a:r>
            <a:endParaRPr lang="en-GB" dirty="0"/>
          </a:p>
        </p:txBody>
      </p:sp>
      <p:sp>
        <p:nvSpPr>
          <p:cNvPr id="3" name="Content Placeholder 2"/>
          <p:cNvSpPr>
            <a:spLocks noGrp="1"/>
          </p:cNvSpPr>
          <p:nvPr>
            <p:ph idx="1"/>
          </p:nvPr>
        </p:nvSpPr>
        <p:spPr/>
        <p:txBody>
          <a:bodyPr/>
          <a:lstStyle/>
          <a:p>
            <a:r>
              <a:rPr lang="en-GB" dirty="0" smtClean="0"/>
              <a:t>Why?   Our story. </a:t>
            </a:r>
          </a:p>
          <a:p>
            <a:pPr marL="0" indent="0">
              <a:buNone/>
            </a:pPr>
            <a:r>
              <a:rPr lang="en-GB" dirty="0" smtClean="0"/>
              <a:t>Needing a 21</a:t>
            </a:r>
            <a:r>
              <a:rPr lang="en-GB" baseline="30000" dirty="0" smtClean="0"/>
              <a:t>st</a:t>
            </a:r>
            <a:r>
              <a:rPr lang="en-GB" dirty="0" smtClean="0"/>
              <a:t> century approach for these complex children. Square pegs into round holes</a:t>
            </a:r>
          </a:p>
          <a:p>
            <a:pPr marL="0" indent="0">
              <a:buNone/>
            </a:pPr>
            <a:endParaRPr lang="en-GB" dirty="0" smtClean="0"/>
          </a:p>
          <a:p>
            <a:pPr marL="0" indent="0">
              <a:buNone/>
            </a:pPr>
            <a:endParaRPr lang="en-GB" dirty="0" smtClean="0"/>
          </a:p>
          <a:p>
            <a:pPr marL="0" indent="0">
              <a:buNone/>
            </a:pPr>
            <a:endParaRPr lang="en-GB" dirty="0" smtClean="0"/>
          </a:p>
          <a:p>
            <a:pPr marL="0" indent="0">
              <a:buNone/>
            </a:pPr>
            <a:r>
              <a:rPr lang="en-GB" dirty="0" smtClean="0"/>
              <a:t>Early intervention- what can that really look like?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687" y="3356992"/>
            <a:ext cx="31623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7396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Outcomes</a:t>
            </a:r>
            <a:endParaRPr lang="en-GB" dirty="0"/>
          </a:p>
        </p:txBody>
      </p:sp>
      <p:sp>
        <p:nvSpPr>
          <p:cNvPr id="4" name="Content Placeholder 2"/>
          <p:cNvSpPr>
            <a:spLocks noGrp="1"/>
          </p:cNvSpPr>
          <p:nvPr>
            <p:ph idx="1"/>
          </p:nvPr>
        </p:nvSpPr>
        <p:spPr/>
        <p:txBody>
          <a:bodyPr>
            <a:normAutofit fontScale="92500" lnSpcReduction="10000"/>
          </a:bodyPr>
          <a:lstStyle/>
          <a:p>
            <a:pPr>
              <a:buNone/>
            </a:pPr>
            <a:r>
              <a:rPr lang="en-GB" sz="1700" dirty="0" smtClean="0">
                <a:solidFill>
                  <a:srgbClr val="00B050"/>
                </a:solidFill>
                <a:latin typeface="Comic Sans MS" pitchFamily="66" charset="0"/>
              </a:rPr>
              <a:t>Parents:</a:t>
            </a:r>
          </a:p>
          <a:p>
            <a:r>
              <a:rPr lang="en-GB" sz="1700" dirty="0" smtClean="0">
                <a:latin typeface="Comic Sans MS" pitchFamily="66" charset="0"/>
              </a:rPr>
              <a:t>Creating opportunities for communication </a:t>
            </a:r>
          </a:p>
          <a:p>
            <a:r>
              <a:rPr lang="en-GB" sz="1700" dirty="0" smtClean="0">
                <a:latin typeface="Comic Sans MS" pitchFamily="66" charset="0"/>
              </a:rPr>
              <a:t>Building positive interactive relationships</a:t>
            </a:r>
          </a:p>
          <a:p>
            <a:r>
              <a:rPr lang="en-GB" sz="1700" dirty="0" smtClean="0">
                <a:latin typeface="Comic Sans MS" pitchFamily="66" charset="0"/>
              </a:rPr>
              <a:t>Use of Total Communication approach at home</a:t>
            </a:r>
            <a:endParaRPr lang="en-GB" sz="1600" dirty="0" smtClean="0">
              <a:solidFill>
                <a:srgbClr val="00B0F0"/>
              </a:solidFill>
              <a:latin typeface="Comic Sans MS" pitchFamily="66" charset="0"/>
            </a:endParaRPr>
          </a:p>
          <a:p>
            <a:pPr>
              <a:buNone/>
            </a:pPr>
            <a:endParaRPr lang="en-GB" sz="1600" dirty="0" smtClean="0">
              <a:solidFill>
                <a:srgbClr val="00B0F0"/>
              </a:solidFill>
              <a:latin typeface="Comic Sans MS" pitchFamily="66" charset="0"/>
            </a:endParaRPr>
          </a:p>
          <a:p>
            <a:pPr>
              <a:buNone/>
            </a:pPr>
            <a:r>
              <a:rPr lang="en-GB" sz="1600" dirty="0" smtClean="0">
                <a:solidFill>
                  <a:srgbClr val="00B0F0"/>
                </a:solidFill>
                <a:latin typeface="Comic Sans MS" pitchFamily="66" charset="0"/>
              </a:rPr>
              <a:t>Child:</a:t>
            </a:r>
          </a:p>
          <a:p>
            <a:r>
              <a:rPr lang="en-GB" sz="1600" dirty="0" smtClean="0">
                <a:latin typeface="Comic Sans MS" pitchFamily="66" charset="0"/>
              </a:rPr>
              <a:t>Able to make choices, direct others and commend on things  </a:t>
            </a:r>
          </a:p>
          <a:p>
            <a:pPr>
              <a:buNone/>
            </a:pPr>
            <a:endParaRPr lang="en-GB" sz="1600" dirty="0" smtClean="0">
              <a:solidFill>
                <a:srgbClr val="FF0000"/>
              </a:solidFill>
              <a:latin typeface="Comic Sans MS" pitchFamily="66" charset="0"/>
            </a:endParaRPr>
          </a:p>
          <a:p>
            <a:pPr>
              <a:buNone/>
            </a:pPr>
            <a:r>
              <a:rPr lang="en-GB" sz="1600" dirty="0" smtClean="0">
                <a:solidFill>
                  <a:srgbClr val="FF0000"/>
                </a:solidFill>
                <a:latin typeface="Comic Sans MS" pitchFamily="66" charset="0"/>
              </a:rPr>
              <a:t>Parent and child:</a:t>
            </a:r>
          </a:p>
          <a:p>
            <a:r>
              <a:rPr lang="en-GB" sz="1600" dirty="0" smtClean="0">
                <a:latin typeface="Comic Sans MS" pitchFamily="66" charset="0"/>
              </a:rPr>
              <a:t>Have fun whilst practising important communication skills</a:t>
            </a:r>
          </a:p>
          <a:p>
            <a:pPr>
              <a:buNone/>
            </a:pPr>
            <a:endParaRPr lang="en-GB" dirty="0" smtClean="0"/>
          </a:p>
          <a:p>
            <a:pPr>
              <a:buNone/>
            </a:pPr>
            <a:endParaRPr lang="en-GB" sz="1600" dirty="0" smtClean="0">
              <a:solidFill>
                <a:srgbClr val="92D050"/>
              </a:solidFill>
              <a:latin typeface="Comic Sans MS" pitchFamily="66" charset="0"/>
            </a:endParaRPr>
          </a:p>
          <a:p>
            <a:pPr>
              <a:buNone/>
            </a:pPr>
            <a:r>
              <a:rPr lang="en-GB" sz="1600" dirty="0" smtClean="0">
                <a:solidFill>
                  <a:srgbClr val="92D050"/>
                </a:solidFill>
                <a:latin typeface="Comic Sans MS" pitchFamily="66" charset="0"/>
              </a:rPr>
              <a:t>Therapist:</a:t>
            </a:r>
          </a:p>
          <a:p>
            <a:r>
              <a:rPr lang="en-GB" sz="1600" dirty="0" smtClean="0">
                <a:latin typeface="Comic Sans MS" pitchFamily="66" charset="0"/>
              </a:rPr>
              <a:t>working with families encouraged a holistic therapy input</a:t>
            </a:r>
          </a:p>
          <a:p>
            <a:r>
              <a:rPr lang="en-GB" sz="1600" dirty="0" smtClean="0">
                <a:latin typeface="Comic Sans MS" pitchFamily="66" charset="0"/>
              </a:rPr>
              <a:t>working  as part of a MDT improved my own skills and helped me reflect on my own practise</a:t>
            </a:r>
          </a:p>
        </p:txBody>
      </p:sp>
      <p:pic>
        <p:nvPicPr>
          <p:cNvPr id="5" name="Picture 4" descr="relationship.png"/>
          <p:cNvPicPr>
            <a:picLocks noChangeAspect="1"/>
          </p:cNvPicPr>
          <p:nvPr/>
        </p:nvPicPr>
        <p:blipFill>
          <a:blip r:embed="rId2" cstate="print"/>
          <a:stretch>
            <a:fillRect/>
          </a:stretch>
        </p:blipFill>
        <p:spPr>
          <a:xfrm>
            <a:off x="5508104" y="1340768"/>
            <a:ext cx="1634285" cy="1224136"/>
          </a:xfrm>
          <a:prstGeom prst="rect">
            <a:avLst/>
          </a:prstGeom>
        </p:spPr>
      </p:pic>
      <p:pic>
        <p:nvPicPr>
          <p:cNvPr id="6" name="Picture 5" descr="direct.jpg"/>
          <p:cNvPicPr>
            <a:picLocks noChangeAspect="1"/>
          </p:cNvPicPr>
          <p:nvPr/>
        </p:nvPicPr>
        <p:blipFill>
          <a:blip r:embed="rId3" cstate="print"/>
          <a:stretch>
            <a:fillRect/>
          </a:stretch>
        </p:blipFill>
        <p:spPr>
          <a:xfrm>
            <a:off x="6588224" y="2708920"/>
            <a:ext cx="1514922" cy="1008112"/>
          </a:xfrm>
          <a:prstGeom prst="rect">
            <a:avLst/>
          </a:prstGeom>
        </p:spPr>
      </p:pic>
      <p:pic>
        <p:nvPicPr>
          <p:cNvPr id="7" name="Picture 6" descr="fun and learning.jpg"/>
          <p:cNvPicPr>
            <a:picLocks noChangeAspect="1"/>
          </p:cNvPicPr>
          <p:nvPr/>
        </p:nvPicPr>
        <p:blipFill>
          <a:blip r:embed="rId4" cstate="print"/>
          <a:stretch>
            <a:fillRect/>
          </a:stretch>
        </p:blipFill>
        <p:spPr>
          <a:xfrm>
            <a:off x="6075464" y="3933056"/>
            <a:ext cx="1270221" cy="1008112"/>
          </a:xfrm>
          <a:prstGeom prst="rect">
            <a:avLst/>
          </a:prstGeom>
        </p:spPr>
      </p:pic>
    </p:spTree>
    <p:extLst>
      <p:ext uri="{BB962C8B-B14F-4D97-AF65-F5344CB8AC3E}">
        <p14:creationId xmlns:p14="http://schemas.microsoft.com/office/powerpoint/2010/main" val="3167662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Musical Play</a:t>
            </a:r>
            <a:endParaRPr lang="en-GB" dirty="0"/>
          </a:p>
        </p:txBody>
      </p:sp>
      <p:sp>
        <p:nvSpPr>
          <p:cNvPr id="3" name="Content Placeholder 2"/>
          <p:cNvSpPr>
            <a:spLocks noGrp="1"/>
          </p:cNvSpPr>
          <p:nvPr>
            <p:ph idx="1"/>
          </p:nvPr>
        </p:nvSpPr>
        <p:spPr>
          <a:xfrm>
            <a:off x="457200" y="1961456"/>
            <a:ext cx="8229600" cy="4164707"/>
          </a:xfrm>
        </p:spPr>
        <p:txBody>
          <a:bodyPr>
            <a:normAutofit fontScale="55000" lnSpcReduction="20000"/>
          </a:bodyPr>
          <a:lstStyle/>
          <a:p>
            <a:r>
              <a:rPr lang="en-GB" dirty="0" smtClean="0"/>
              <a:t>Creating a musically </a:t>
            </a:r>
            <a:r>
              <a:rPr lang="en-GB" dirty="0"/>
              <a:t>nurturing environment </a:t>
            </a:r>
            <a:r>
              <a:rPr lang="en-GB" dirty="0" smtClean="0"/>
              <a:t>with no music teacher or musicians…bit of a challenge! </a:t>
            </a:r>
          </a:p>
          <a:p>
            <a:endParaRPr lang="en-GB" dirty="0"/>
          </a:p>
          <a:p>
            <a:r>
              <a:rPr lang="en-GB" dirty="0" smtClean="0"/>
              <a:t>I wanted to offer a </a:t>
            </a:r>
            <a:r>
              <a:rPr lang="en-GB" dirty="0"/>
              <a:t>music </a:t>
            </a:r>
            <a:r>
              <a:rPr lang="en-GB" dirty="0" smtClean="0"/>
              <a:t>programme to provide </a:t>
            </a:r>
            <a:r>
              <a:rPr lang="en-GB" dirty="0"/>
              <a:t>opportunities for playfulness, warmth, humour and love and </a:t>
            </a:r>
            <a:r>
              <a:rPr lang="en-GB" dirty="0" smtClean="0"/>
              <a:t>give </a:t>
            </a:r>
            <a:r>
              <a:rPr lang="en-GB" dirty="0"/>
              <a:t>the child </a:t>
            </a:r>
            <a:r>
              <a:rPr lang="en-GB" dirty="0" smtClean="0"/>
              <a:t>experience </a:t>
            </a:r>
            <a:r>
              <a:rPr lang="en-GB" dirty="0"/>
              <a:t>of success, helping to build self esteem</a:t>
            </a:r>
            <a:r>
              <a:rPr lang="en-GB" dirty="0" smtClean="0"/>
              <a:t>. </a:t>
            </a:r>
            <a:endParaRPr lang="en-GB" dirty="0"/>
          </a:p>
          <a:p>
            <a:endParaRPr lang="en-GB" dirty="0" smtClean="0"/>
          </a:p>
          <a:p>
            <a:r>
              <a:rPr lang="en-GB" dirty="0" smtClean="0"/>
              <a:t>Fundamental belief that…each </a:t>
            </a:r>
            <a:r>
              <a:rPr lang="en-GB" dirty="0"/>
              <a:t>child has an inherent musicality regardless of </a:t>
            </a:r>
            <a:r>
              <a:rPr lang="en-GB" dirty="0" smtClean="0"/>
              <a:t>disability. </a:t>
            </a:r>
          </a:p>
          <a:p>
            <a:r>
              <a:rPr lang="en-GB" dirty="0" smtClean="0"/>
              <a:t>Music is </a:t>
            </a:r>
            <a:r>
              <a:rPr lang="en-GB" dirty="0"/>
              <a:t>a powerful nonverbal form of communication which helps children to feel included and safe. </a:t>
            </a:r>
            <a:endParaRPr lang="en-GB" dirty="0" smtClean="0"/>
          </a:p>
          <a:p>
            <a:r>
              <a:rPr lang="en-GB" dirty="0" smtClean="0"/>
              <a:t>It </a:t>
            </a:r>
            <a:r>
              <a:rPr lang="en-GB" dirty="0"/>
              <a:t>is also a vehicle by which other skills, such as dressing, brushing teeth, etc. can be learned</a:t>
            </a:r>
            <a:r>
              <a:rPr lang="en-GB" dirty="0" smtClean="0"/>
              <a:t>.</a:t>
            </a:r>
          </a:p>
          <a:p>
            <a:r>
              <a:rPr lang="en-GB" dirty="0" smtClean="0"/>
              <a:t>Can increase opportunities for improved self regulation, engagement with others, shared attention. </a:t>
            </a:r>
            <a:endParaRPr lang="en-GB" dirty="0"/>
          </a:p>
          <a:p>
            <a:endParaRPr lang="en-GB" dirty="0"/>
          </a:p>
          <a:p>
            <a:endParaRPr lang="en-GB"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16632"/>
            <a:ext cx="2459765" cy="184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6116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SWALSS research grant…</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sz="3000" dirty="0" smtClean="0"/>
              <a:t>Funding released staff to work on the musical play project weekly…</a:t>
            </a:r>
          </a:p>
          <a:p>
            <a:pPr marL="0" indent="0">
              <a:buNone/>
            </a:pPr>
            <a:endParaRPr lang="en-GB" sz="3000" dirty="0" smtClean="0"/>
          </a:p>
          <a:p>
            <a:pPr marL="0" indent="0">
              <a:buNone/>
            </a:pPr>
            <a:r>
              <a:rPr lang="en-GB" sz="3000" dirty="0" smtClean="0"/>
              <a:t>Train up 2 keen TA’s to ‘have a go’ and work with me on musical play…needed a ‘can do’ attitude….willing to be out of comfort zone. </a:t>
            </a:r>
          </a:p>
          <a:p>
            <a:pPr marL="0" indent="0">
              <a:buNone/>
            </a:pPr>
            <a:endParaRPr lang="en-GB" sz="3000" dirty="0" smtClean="0"/>
          </a:p>
          <a:p>
            <a:pPr marL="0" indent="0">
              <a:buNone/>
            </a:pPr>
            <a:r>
              <a:rPr lang="en-GB" sz="3000" dirty="0" smtClean="0"/>
              <a:t>Training in house together and from Music Zone teacher working alongside us. </a:t>
            </a:r>
          </a:p>
          <a:p>
            <a:pPr marL="0" indent="0">
              <a:buNone/>
            </a:pPr>
            <a:endParaRPr lang="en-GB" dirty="0"/>
          </a:p>
          <a:p>
            <a:pPr marL="0" indent="0">
              <a:buNone/>
            </a:pPr>
            <a:r>
              <a:rPr lang="en-GB" dirty="0" smtClean="0"/>
              <a:t> Musical play project with 2 pupils initially weekly with family member joining the sessions. </a:t>
            </a:r>
          </a:p>
          <a:p>
            <a:pPr marL="0" indent="0">
              <a:buNone/>
            </a:pPr>
            <a:endParaRPr lang="en-GB" dirty="0"/>
          </a:p>
        </p:txBody>
      </p:sp>
    </p:spTree>
    <p:extLst>
      <p:ext uri="{BB962C8B-B14F-4D97-AF65-F5344CB8AC3E}">
        <p14:creationId xmlns:p14="http://schemas.microsoft.com/office/powerpoint/2010/main" val="523529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Equipment</a:t>
            </a:r>
            <a:endParaRPr lang="en-GB" dirty="0"/>
          </a:p>
        </p:txBody>
      </p:sp>
      <p:sp>
        <p:nvSpPr>
          <p:cNvPr id="3" name="Content Placeholder 2"/>
          <p:cNvSpPr>
            <a:spLocks noGrp="1"/>
          </p:cNvSpPr>
          <p:nvPr>
            <p:ph idx="1"/>
          </p:nvPr>
        </p:nvSpPr>
        <p:spPr/>
        <p:txBody>
          <a:bodyPr/>
          <a:lstStyle/>
          <a:p>
            <a:endParaRPr lang="en-GB" dirty="0"/>
          </a:p>
        </p:txBody>
      </p:sp>
      <p:pic>
        <p:nvPicPr>
          <p:cNvPr id="2050" name="Picture 2" descr="S:\Musical Intervention\IMG_00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717032"/>
            <a:ext cx="3168352" cy="237626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S:\Musical Intervention\IMG_00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3956" y="1152128"/>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0343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000" dirty="0"/>
              <a:t>Musical play project so successful we decided to include it in our family project in September. </a:t>
            </a:r>
          </a:p>
          <a:p>
            <a:endParaRPr lang="en-GB" dirty="0"/>
          </a:p>
        </p:txBody>
      </p:sp>
      <p:pic>
        <p:nvPicPr>
          <p:cNvPr id="3074" name="Picture 2" descr="S:\Musical Intervention\IMG_00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92896"/>
            <a:ext cx="4200872" cy="3150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4819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endParaRPr lang="en-GB"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GB" dirty="0"/>
              <a:t>“Wow I can play with my child!”</a:t>
            </a:r>
          </a:p>
          <a:p>
            <a:pPr marL="0" indent="0" algn="ctr">
              <a:buNone/>
            </a:pPr>
            <a:r>
              <a:rPr lang="en-GB" dirty="0"/>
              <a:t>“Now we understand so much better”</a:t>
            </a:r>
          </a:p>
          <a:p>
            <a:pPr marL="0" indent="0" algn="ctr">
              <a:buNone/>
            </a:pPr>
            <a:r>
              <a:rPr lang="en-GB" dirty="0"/>
              <a:t>“Toys that actually work (and are cheap)!!!”</a:t>
            </a:r>
          </a:p>
          <a:p>
            <a:pPr marL="0" indent="0" algn="ctr">
              <a:buNone/>
            </a:pPr>
            <a:r>
              <a:rPr lang="en-GB" dirty="0"/>
              <a:t>“We’ve really seen his </a:t>
            </a:r>
            <a:r>
              <a:rPr lang="en-GB" dirty="0">
                <a:solidFill>
                  <a:srgbClr val="00B050"/>
                </a:solidFill>
              </a:rPr>
              <a:t>core tone </a:t>
            </a:r>
            <a:r>
              <a:rPr lang="en-GB" dirty="0"/>
              <a:t>develop”</a:t>
            </a:r>
          </a:p>
          <a:p>
            <a:pPr marL="0" indent="0" algn="ctr">
              <a:buNone/>
            </a:pPr>
            <a:r>
              <a:rPr lang="en-GB" dirty="0"/>
              <a:t>“It’s so much easier now we know he needs to do this”</a:t>
            </a:r>
          </a:p>
          <a:p>
            <a:pPr marL="0" indent="0" algn="ctr">
              <a:buNone/>
            </a:pPr>
            <a:r>
              <a:rPr lang="en-GB" dirty="0"/>
              <a:t>“Now they really look at me”</a:t>
            </a:r>
          </a:p>
          <a:p>
            <a:pPr marL="0" indent="0" algn="ctr">
              <a:buNone/>
            </a:pPr>
            <a:r>
              <a:rPr lang="en-GB" dirty="0"/>
              <a:t>“Now we understand about noise levels we’ve started to be able to go out of the house more”</a:t>
            </a:r>
          </a:p>
          <a:p>
            <a:endParaRPr lang="en-GB" dirty="0"/>
          </a:p>
        </p:txBody>
      </p:sp>
    </p:spTree>
    <p:extLst>
      <p:ext uri="{BB962C8B-B14F-4D97-AF65-F5344CB8AC3E}">
        <p14:creationId xmlns:p14="http://schemas.microsoft.com/office/powerpoint/2010/main" val="3436983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7" y="116633"/>
            <a:ext cx="5904656" cy="453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2351" y="4869160"/>
            <a:ext cx="7920880" cy="1600438"/>
          </a:xfrm>
          <a:prstGeom prst="rect">
            <a:avLst/>
          </a:prstGeom>
        </p:spPr>
        <p:txBody>
          <a:bodyPr wrap="square">
            <a:spAutoFit/>
          </a:bodyPr>
          <a:lstStyle/>
          <a:p>
            <a:r>
              <a:rPr lang="en-GB" sz="1400" dirty="0"/>
              <a:t>100% of Parents have used the skills they have learnt with the family project at home.</a:t>
            </a:r>
          </a:p>
          <a:p>
            <a:endParaRPr lang="en-GB" sz="1400" dirty="0"/>
          </a:p>
          <a:p>
            <a:r>
              <a:rPr lang="en-GB" sz="1400" dirty="0"/>
              <a:t>80% of families that took part would like to participate in the project for future cycles. Those families that did not want to participate in the future stated that this was due to work commitments. </a:t>
            </a:r>
          </a:p>
          <a:p>
            <a:endParaRPr lang="en-GB" sz="1400" dirty="0"/>
          </a:p>
          <a:p>
            <a:r>
              <a:rPr lang="en-GB" sz="1400" dirty="0"/>
              <a:t>100% of families that participated in the project stated that it had been effective at raising the levels of progress for their child.</a:t>
            </a:r>
          </a:p>
        </p:txBody>
      </p:sp>
    </p:spTree>
    <p:extLst>
      <p:ext uri="{BB962C8B-B14F-4D97-AF65-F5344CB8AC3E}">
        <p14:creationId xmlns:p14="http://schemas.microsoft.com/office/powerpoint/2010/main" val="2817260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2"/>
          <p:cNvSpPr>
            <a:spLocks noGrp="1"/>
          </p:cNvSpPr>
          <p:nvPr>
            <p:ph idx="1"/>
          </p:nvPr>
        </p:nvSpPr>
        <p:spPr>
          <a:solidFill>
            <a:schemeClr val="bg1">
              <a:alpha val="83000"/>
            </a:schemeClr>
          </a:solidFill>
          <a:scene3d>
            <a:camera prst="orthographicFront"/>
            <a:lightRig rig="threePt" dir="t"/>
          </a:scene3d>
          <a:sp3d>
            <a:bevelT/>
            <a:bevelB/>
          </a:sp3d>
        </p:spPr>
        <p:txBody>
          <a:bodyPr>
            <a:normAutofit/>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i="1" dirty="0" smtClean="0"/>
              <a:t>“A goal is a dream with a deadline.”</a:t>
            </a:r>
          </a:p>
          <a:p>
            <a:pPr marL="0" indent="0" algn="ctr">
              <a:buNone/>
            </a:pPr>
            <a:r>
              <a:rPr lang="en-GB" i="1" dirty="0" smtClean="0"/>
              <a:t>- </a:t>
            </a:r>
            <a:r>
              <a:rPr lang="en-GB" sz="2400" i="1" dirty="0" smtClean="0"/>
              <a:t>Napoleon Hill</a:t>
            </a:r>
            <a:endParaRPr lang="en-GB" sz="2400" i="1" dirty="0"/>
          </a:p>
        </p:txBody>
      </p:sp>
    </p:spTree>
    <p:extLst>
      <p:ext uri="{BB962C8B-B14F-4D97-AF65-F5344CB8AC3E}">
        <p14:creationId xmlns:p14="http://schemas.microsoft.com/office/powerpoint/2010/main" val="33967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lding Hand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284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1520" y="764704"/>
            <a:ext cx="4968552" cy="1143000"/>
          </a:xfrm>
          <a:solidFill>
            <a:schemeClr val="bg1">
              <a:alpha val="0"/>
            </a:schemeClr>
          </a:solidFill>
          <a:scene3d>
            <a:camera prst="orthographicFront"/>
            <a:lightRig rig="threePt" dir="t"/>
          </a:scene3d>
          <a:sp3d>
            <a:bevelT/>
            <a:bevelB/>
          </a:sp3d>
        </p:spPr>
        <p:txBody>
          <a:bodyPr>
            <a:noAutofit/>
          </a:bodyPr>
          <a:lstStyle/>
          <a:p>
            <a:r>
              <a:rPr lang="en-GB" sz="8000" dirty="0" smtClean="0">
                <a:solidFill>
                  <a:schemeClr val="accent6">
                    <a:lumMod val="60000"/>
                    <a:lumOff val="40000"/>
                  </a:schemeClr>
                </a:solidFill>
              </a:rPr>
              <a:t>Thank you!</a:t>
            </a:r>
            <a:endParaRPr lang="en-GB" sz="8000" dirty="0">
              <a:solidFill>
                <a:schemeClr val="accent6">
                  <a:lumMod val="60000"/>
                  <a:lumOff val="40000"/>
                </a:schemeClr>
              </a:solidFill>
            </a:endParaRPr>
          </a:p>
        </p:txBody>
      </p:sp>
    </p:spTree>
    <p:extLst>
      <p:ext uri="{BB962C8B-B14F-4D97-AF65-F5344CB8AC3E}">
        <p14:creationId xmlns:p14="http://schemas.microsoft.com/office/powerpoint/2010/main" val="666104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Wired differently. </a:t>
            </a:r>
            <a:endParaRPr lang="en-GB" dirty="0"/>
          </a:p>
        </p:txBody>
      </p:sp>
      <p:sp>
        <p:nvSpPr>
          <p:cNvPr id="3" name="Content Placeholder 2"/>
          <p:cNvSpPr>
            <a:spLocks noGrp="1"/>
          </p:cNvSpPr>
          <p:nvPr>
            <p:ph idx="1"/>
          </p:nvPr>
        </p:nvSpPr>
        <p:spPr/>
        <p:txBody>
          <a:bodyPr>
            <a:normAutofit lnSpcReduction="10000"/>
          </a:bodyPr>
          <a:lstStyle/>
          <a:p>
            <a:r>
              <a:rPr lang="en-GB" sz="2400" dirty="0" smtClean="0"/>
              <a:t>Many children now with multiple diagnosis and extremely complex presentations. </a:t>
            </a:r>
          </a:p>
          <a:p>
            <a:endParaRPr lang="en-GB" sz="2400" dirty="0" smtClean="0"/>
          </a:p>
          <a:p>
            <a:r>
              <a:rPr lang="en-GB" sz="2400" dirty="0" smtClean="0"/>
              <a:t>Survival of very premature </a:t>
            </a:r>
            <a:r>
              <a:rPr lang="en-GB" sz="2400" dirty="0" err="1" smtClean="0"/>
              <a:t>babies..rates</a:t>
            </a:r>
            <a:r>
              <a:rPr lang="en-GB" sz="2400" dirty="0" smtClean="0"/>
              <a:t> increasing… parts of the brain not had opportunity to develop….wired differently. </a:t>
            </a:r>
            <a:r>
              <a:rPr lang="en-GB" sz="1800" dirty="0" smtClean="0"/>
              <a:t>96% of babies born 28-31 weeks gestation survive. </a:t>
            </a:r>
          </a:p>
          <a:p>
            <a:endParaRPr lang="en-GB" sz="2400" dirty="0" smtClean="0"/>
          </a:p>
          <a:p>
            <a:r>
              <a:rPr lang="en-GB" sz="2400" dirty="0" smtClean="0"/>
              <a:t>Increasing concern over how schools can meet the needs of these children…are we ready for this? Do we need a different type of thinking on this, a different approach? We need a better understanding of how we can best meet the needs of different sub groups of children with complex needs. </a:t>
            </a:r>
            <a:endParaRPr lang="en-GB" sz="2400" dirty="0"/>
          </a:p>
        </p:txBody>
      </p:sp>
    </p:spTree>
    <p:extLst>
      <p:ext uri="{BB962C8B-B14F-4D97-AF65-F5344CB8AC3E}">
        <p14:creationId xmlns:p14="http://schemas.microsoft.com/office/powerpoint/2010/main" val="3215879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 tour…</a:t>
            </a:r>
            <a:endParaRPr lang="en-GB" dirty="0"/>
          </a:p>
        </p:txBody>
      </p:sp>
      <p:sp>
        <p:nvSpPr>
          <p:cNvPr id="3" name="Content Placeholder 2"/>
          <p:cNvSpPr>
            <a:spLocks noGrp="1"/>
          </p:cNvSpPr>
          <p:nvPr>
            <p:ph idx="1"/>
          </p:nvPr>
        </p:nvSpPr>
        <p:spPr/>
        <p:txBody>
          <a:bodyPr>
            <a:normAutofit/>
          </a:bodyPr>
          <a:lstStyle/>
          <a:p>
            <a:endParaRPr lang="en-GB" dirty="0" smtClean="0"/>
          </a:p>
          <a:p>
            <a:endParaRPr lang="en-GB" dirty="0"/>
          </a:p>
          <a:p>
            <a:r>
              <a:rPr lang="en-GB" dirty="0" smtClean="0"/>
              <a:t>Champion centre NZ </a:t>
            </a:r>
          </a:p>
          <a:p>
            <a:pPr marL="0" indent="0">
              <a:buNone/>
            </a:pPr>
            <a:r>
              <a:rPr lang="en-GB" dirty="0" smtClean="0"/>
              <a:t>…leading </a:t>
            </a:r>
            <a:r>
              <a:rPr lang="en-GB" dirty="0"/>
              <a:t>work in early </a:t>
            </a:r>
            <a:r>
              <a:rPr lang="en-GB" dirty="0" smtClean="0"/>
              <a:t>intervention…especially  for premature babies. </a:t>
            </a:r>
            <a:r>
              <a:rPr lang="en-GB" dirty="0"/>
              <a:t>What could we learn from the Champion centre? What is working successfully there with the most complex of children? </a:t>
            </a:r>
            <a:r>
              <a:rPr lang="en-GB" sz="1400" dirty="0" smtClean="0"/>
              <a:t>SEN children in NZ don’t have to start school until age 7. </a:t>
            </a:r>
            <a:endParaRPr lang="en-GB" sz="1400" dirty="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90872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5220072" y="1196752"/>
            <a:ext cx="1800200" cy="10801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986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400" dirty="0" smtClean="0">
                <a:hlinkClick r:id="rId2"/>
              </a:rPr>
              <a:t>Champion Centre</a:t>
            </a:r>
            <a:endParaRPr lang="en-GB" sz="14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3672408" cy="2443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p:txBody>
          <a:bodyPr/>
          <a:lstStyle/>
          <a:p>
            <a:endParaRPr lang="en-GB" dirty="0" smtClean="0"/>
          </a:p>
          <a:p>
            <a:endParaRPr lang="en-GB" dirty="0"/>
          </a:p>
          <a:p>
            <a:endParaRPr lang="en-GB" dirty="0" smtClean="0"/>
          </a:p>
          <a:p>
            <a:endParaRPr lang="en-GB" dirty="0"/>
          </a:p>
          <a:p>
            <a:endParaRPr lang="en-GB"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2492896"/>
            <a:ext cx="476250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9356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Relationship based intervention..</a:t>
            </a:r>
            <a:endParaRPr lang="en-GB" dirty="0"/>
          </a:p>
        </p:txBody>
      </p:sp>
      <p:sp>
        <p:nvSpPr>
          <p:cNvPr id="3" name="Content Placeholder 2"/>
          <p:cNvSpPr>
            <a:spLocks noGrp="1"/>
          </p:cNvSpPr>
          <p:nvPr>
            <p:ph idx="1"/>
          </p:nvPr>
        </p:nvSpPr>
        <p:spPr/>
        <p:txBody>
          <a:bodyPr>
            <a:normAutofit fontScale="47500" lnSpcReduction="20000"/>
          </a:bodyPr>
          <a:lstStyle/>
          <a:p>
            <a:r>
              <a:rPr lang="en-GB" dirty="0"/>
              <a:t>The Champion Centre provides relationship-based early intervention services to infants and young children with complex disabilities. Parents and children visit the Centre each week and have one-on-one individualised sessions with each of the members of a multi-disciplinary team.  All teams involve either a physiotherapist or an occupational therapist, a speech and language therapist, and an early intervention teacher. Most teams also have music specialists, computer supported learning specialists and playroom specialists. All families also have access to the family support team; and most children over three years old are supported by an Education Support Worker when they attend their community early childhood centre.</a:t>
            </a:r>
          </a:p>
          <a:p>
            <a:endParaRPr lang="en-GB" dirty="0"/>
          </a:p>
          <a:p>
            <a:r>
              <a:rPr lang="en-GB" dirty="0"/>
              <a:t>The Champion Centre programme is based on the philosophy that all learning occurs in the context of healthy relationships between the infant or child and those who live with and love them. We operate from the perspective that every child, no matter what developmental challenges they face, will learn and grow through the intervention of skilled therapists and informed parents/caregivers. All staff are trained in human development and use this knowledge to both teach the underlying components of functional skills and help children integrate these into daily living and learning through play-based activities that utilise children's interests and strengths.</a:t>
            </a:r>
          </a:p>
          <a:p>
            <a:endParaRPr lang="en-GB" dirty="0"/>
          </a:p>
          <a:p>
            <a:r>
              <a:rPr lang="en-GB" dirty="0"/>
              <a:t> </a:t>
            </a:r>
          </a:p>
          <a:p>
            <a:endParaRPr lang="en-GB" dirty="0"/>
          </a:p>
        </p:txBody>
      </p:sp>
    </p:spTree>
    <p:extLst>
      <p:ext uri="{BB962C8B-B14F-4D97-AF65-F5344CB8AC3E}">
        <p14:creationId xmlns:p14="http://schemas.microsoft.com/office/powerpoint/2010/main" val="1881298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challenge…</a:t>
            </a:r>
            <a:endParaRPr lang="en-GB" dirty="0"/>
          </a:p>
        </p:txBody>
      </p:sp>
      <p:sp>
        <p:nvSpPr>
          <p:cNvPr id="3" name="Content Placeholder 2"/>
          <p:cNvSpPr>
            <a:spLocks noGrp="1"/>
          </p:cNvSpPr>
          <p:nvPr>
            <p:ph idx="1"/>
          </p:nvPr>
        </p:nvSpPr>
        <p:spPr/>
        <p:txBody>
          <a:bodyPr/>
          <a:lstStyle/>
          <a:p>
            <a:r>
              <a:rPr lang="en-GB" dirty="0" smtClean="0"/>
              <a:t>How to use the model in a school setting…</a:t>
            </a:r>
          </a:p>
          <a:p>
            <a:pPr marL="0" indent="0">
              <a:buNone/>
            </a:pPr>
            <a:endParaRPr lang="en-GB" dirty="0"/>
          </a:p>
          <a:p>
            <a:pPr marL="0" indent="0">
              <a:buNone/>
            </a:pPr>
            <a:r>
              <a:rPr lang="en-GB" sz="2800" dirty="0" smtClean="0"/>
              <a:t>Barriers…cost, time, finding the right professionals to form a team, space, family engagement, other school priorities and looming </a:t>
            </a:r>
            <a:r>
              <a:rPr lang="en-GB" sz="2800" dirty="0"/>
              <a:t>O</a:t>
            </a:r>
            <a:r>
              <a:rPr lang="en-GB" sz="2800" dirty="0" smtClean="0"/>
              <a:t>FSTED!  </a:t>
            </a:r>
          </a:p>
          <a:p>
            <a:pPr marL="0" indent="0">
              <a:buNone/>
            </a:pPr>
            <a:endParaRPr lang="en-GB"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504928"/>
            <a:ext cx="2667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504928"/>
            <a:ext cx="279082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955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Mulled it over….</a:t>
            </a:r>
            <a:endParaRPr lang="en-GB" dirty="0"/>
          </a:p>
        </p:txBody>
      </p:sp>
      <p:sp>
        <p:nvSpPr>
          <p:cNvPr id="3" name="Content Placeholder 2"/>
          <p:cNvSpPr>
            <a:spLocks noGrp="1"/>
          </p:cNvSpPr>
          <p:nvPr>
            <p:ph idx="1"/>
          </p:nvPr>
        </p:nvSpPr>
        <p:spPr/>
        <p:txBody>
          <a:bodyPr>
            <a:normAutofit/>
          </a:bodyPr>
          <a:lstStyle/>
          <a:p>
            <a:r>
              <a:rPr lang="en-GB" dirty="0" smtClean="0"/>
              <a:t>8 months mulling, reflecting and starting to sound out others thoughts…and finding some like minded therapists and professionals able to work with us. </a:t>
            </a:r>
          </a:p>
          <a:p>
            <a:endParaRPr lang="en-GB" dirty="0"/>
          </a:p>
          <a:p>
            <a:r>
              <a:rPr lang="en-GB" dirty="0" smtClean="0"/>
              <a:t>Gathering the team…what I wanted..</a:t>
            </a:r>
          </a:p>
          <a:p>
            <a:r>
              <a:rPr lang="en-GB" dirty="0" smtClean="0"/>
              <a:t>OT, Speech and Lang therapist, Early Years teacher, Musical Play, </a:t>
            </a:r>
            <a:r>
              <a:rPr lang="en-GB" dirty="0" err="1" smtClean="0"/>
              <a:t>Theraplay</a:t>
            </a:r>
            <a:r>
              <a:rPr lang="en-GB" dirty="0"/>
              <a:t>.</a:t>
            </a:r>
          </a:p>
        </p:txBody>
      </p:sp>
    </p:spTree>
    <p:extLst>
      <p:ext uri="{BB962C8B-B14F-4D97-AF65-F5344CB8AC3E}">
        <p14:creationId xmlns:p14="http://schemas.microsoft.com/office/powerpoint/2010/main" val="2327453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1939</Words>
  <Application>Microsoft Office PowerPoint</Application>
  <PresentationFormat>On-screen Show (4:3)</PresentationFormat>
  <Paragraphs>211</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Family Project</vt:lpstr>
      <vt:lpstr>PowerPoint Presentation</vt:lpstr>
      <vt:lpstr>Research project.</vt:lpstr>
      <vt:lpstr>Wired differently. </vt:lpstr>
      <vt:lpstr>Study tour…</vt:lpstr>
      <vt:lpstr>Champion Centre</vt:lpstr>
      <vt:lpstr>Relationship based intervention..</vt:lpstr>
      <vt:lpstr>The challenge…</vt:lpstr>
      <vt:lpstr>Mulled it over….</vt:lpstr>
      <vt:lpstr> Gathering Key team members…</vt:lpstr>
      <vt:lpstr>What happened before the project started?</vt:lpstr>
      <vt:lpstr>What happened during the project?</vt:lpstr>
      <vt:lpstr>PowerPoint Presentation</vt:lpstr>
      <vt:lpstr>Attention Autism</vt:lpstr>
      <vt:lpstr>Attention Autism</vt:lpstr>
      <vt:lpstr>Occupational Therapist.</vt:lpstr>
      <vt:lpstr>Reports</vt:lpstr>
      <vt:lpstr>10 weekly 20 minute sessions </vt:lpstr>
      <vt:lpstr>PowerPoint Presentation</vt:lpstr>
      <vt:lpstr>Speech and Language </vt:lpstr>
      <vt:lpstr>Aims for the parent</vt:lpstr>
      <vt:lpstr>Therapy aims</vt:lpstr>
      <vt:lpstr>Intensive Interaction</vt:lpstr>
      <vt:lpstr>Core words </vt:lpstr>
      <vt:lpstr>PowerPoint Presentation</vt:lpstr>
      <vt:lpstr>Total Communication</vt:lpstr>
      <vt:lpstr>PowerPoint Presentation</vt:lpstr>
      <vt:lpstr>Pausing </vt:lpstr>
      <vt:lpstr>Creating opportunities</vt:lpstr>
      <vt:lpstr>Outcomes</vt:lpstr>
      <vt:lpstr>Musical Play</vt:lpstr>
      <vt:lpstr>SWALSS research grant…</vt:lpstr>
      <vt:lpstr>Equipment</vt:lpstr>
      <vt:lpstr>PowerPoint Presentation</vt:lpstr>
      <vt:lpstr>Feedback</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Project</dc:title>
  <dc:creator>Anne Thorne</dc:creator>
  <cp:lastModifiedBy>Anne Thorne</cp:lastModifiedBy>
  <cp:revision>23</cp:revision>
  <dcterms:created xsi:type="dcterms:W3CDTF">2015-02-09T09:32:52Z</dcterms:created>
  <dcterms:modified xsi:type="dcterms:W3CDTF">2015-03-02T09:58:55Z</dcterms:modified>
</cp:coreProperties>
</file>